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1" r:id="rId5"/>
    <p:sldId id="266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PoQnJ9YCJ0EK0ujpRGi7bA==" hashData="0ldX9X1f5MG6BDkicWiy1whOTDjXwsE2wsATvMcP6LPjPQ6BkJYYzPtgolgPCvq9HlRa9bUTd0S+3ArV0dgIg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912B4-9AF6-43B1-A84A-00ED965659B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D2C1A-A368-43BB-97B3-827DF8E5E7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909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D2C1A-A368-43BB-97B3-827DF8E5E70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354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3522-2FBB-4256-ADEF-4BA663FA4D53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17E9-0351-4055-8571-49F5E1EFA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689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3522-2FBB-4256-ADEF-4BA663FA4D53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17E9-0351-4055-8571-49F5E1EFA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0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3522-2FBB-4256-ADEF-4BA663FA4D53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17E9-0351-4055-8571-49F5E1EFA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5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3522-2FBB-4256-ADEF-4BA663FA4D53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17E9-0351-4055-8571-49F5E1EFA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91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3522-2FBB-4256-ADEF-4BA663FA4D53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17E9-0351-4055-8571-49F5E1EFA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35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3522-2FBB-4256-ADEF-4BA663FA4D53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17E9-0351-4055-8571-49F5E1EFA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60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3522-2FBB-4256-ADEF-4BA663FA4D53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17E9-0351-4055-8571-49F5E1EFA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187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3522-2FBB-4256-ADEF-4BA663FA4D53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17E9-0351-4055-8571-49F5E1EFA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61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3522-2FBB-4256-ADEF-4BA663FA4D53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17E9-0351-4055-8571-49F5E1EFA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86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3522-2FBB-4256-ADEF-4BA663FA4D53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17E9-0351-4055-8571-49F5E1EFA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6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3522-2FBB-4256-ADEF-4BA663FA4D53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17E9-0351-4055-8571-49F5E1EFA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14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B3522-2FBB-4256-ADEF-4BA663FA4D53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A17E9-0351-4055-8571-49F5E1EFA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491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jp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jpe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jp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2.pn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2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6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660" y="2276872"/>
            <a:ext cx="8347820" cy="1470025"/>
          </a:xfrm>
        </p:spPr>
        <p:txBody>
          <a:bodyPr>
            <a:noAutofit/>
          </a:bodyPr>
          <a:lstStyle/>
          <a:p>
            <a:r>
              <a:rPr lang="el-GR" sz="4800" dirty="0">
                <a:latin typeface="Bahnschrift Light SemiCondensed" panose="020B0502040204020203" pitchFamily="34" charset="0"/>
              </a:rPr>
              <a:t>ΚΑΤΑΣΚΕΥΑΣΤΙΚΗ ΔΙΑΜΟΡΦΩΣΗ   ΜΕΤΩΠΙΚΩΝ ΟΔΟΝΤΩΤΩΝ ΤΡΟΧΩΝ</a:t>
            </a:r>
            <a:endParaRPr lang="en-GB" sz="4800" dirty="0">
              <a:latin typeface="Bahnschrift Light SemiCondensed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725144"/>
            <a:ext cx="6400800" cy="1872208"/>
          </a:xfrm>
        </p:spPr>
        <p:txBody>
          <a:bodyPr>
            <a:normAutofit fontScale="62500" lnSpcReduction="20000"/>
          </a:bodyPr>
          <a:lstStyle/>
          <a:p>
            <a:r>
              <a:rPr lang="el-GR" sz="3500" dirty="0">
                <a:latin typeface="Bahnschrift Light SemiCondensed" panose="020B0502040204020203" pitchFamily="34" charset="0"/>
              </a:rPr>
              <a:t>Λίνα Φουρίκη </a:t>
            </a:r>
          </a:p>
          <a:p>
            <a:endParaRPr lang="el-GR" sz="1800" dirty="0">
              <a:latin typeface="Bahnschrift Light SemiCondensed" panose="020B0502040204020203" pitchFamily="34" charset="0"/>
            </a:endParaRPr>
          </a:p>
          <a:p>
            <a:endParaRPr lang="el-GR" sz="1800" dirty="0">
              <a:latin typeface="Bahnschrift Light SemiCondensed" panose="020B0502040204020203" pitchFamily="34" charset="0"/>
            </a:endParaRPr>
          </a:p>
          <a:p>
            <a:endParaRPr lang="el-GR" sz="1800" dirty="0">
              <a:latin typeface="Bahnschrift Light SemiCondensed" panose="020B0502040204020203" pitchFamily="34" charset="0"/>
            </a:endParaRPr>
          </a:p>
          <a:p>
            <a:endParaRPr lang="el-GR" sz="1800" dirty="0">
              <a:latin typeface="Bahnschrift Light SemiCondensed" panose="020B0502040204020203" pitchFamily="34" charset="0"/>
            </a:endParaRPr>
          </a:p>
          <a:p>
            <a:endParaRPr lang="el-GR" sz="1800" dirty="0">
              <a:latin typeface="Bahnschrift Light SemiCondensed" panose="020B0502040204020203" pitchFamily="34" charset="0"/>
            </a:endParaRPr>
          </a:p>
          <a:p>
            <a:endParaRPr lang="el-GR" sz="1800" dirty="0">
              <a:latin typeface="Bahnschrift Light SemiCondensed" panose="020B0502040204020203" pitchFamily="34" charset="0"/>
            </a:endParaRPr>
          </a:p>
          <a:p>
            <a:r>
              <a:rPr lang="el-GR" sz="2900" dirty="0">
                <a:latin typeface="Bahnschrift Light SemiCondensed" panose="020B0502040204020203" pitchFamily="34" charset="0"/>
              </a:rPr>
              <a:t>Αθήνα, Μάιος 2020</a:t>
            </a:r>
            <a:endParaRPr lang="en-GB" sz="2900" dirty="0">
              <a:latin typeface="Bahnschrift Light SemiCondensed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55225"/>
            <a:ext cx="3955332" cy="4892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680" y="47667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Bahnschrift Light SemiCondensed" panose="020B0502040204020203" pitchFamily="34" charset="0"/>
              </a:rPr>
              <a:t>ΕΘΝΙΚΟ ΜΕΤΣΟΒΙΟ ΠΟΛΥΤΕΧΝΕΙΟ</a:t>
            </a:r>
          </a:p>
          <a:p>
            <a:r>
              <a:rPr lang="el-GR" dirty="0">
                <a:latin typeface="Bahnschrift Light SemiCondensed" panose="020B0502040204020203" pitchFamily="34" charset="0"/>
              </a:rPr>
              <a:t>ΣΧΟΛΗ ΜΗΧΑΝΟΛΟΓΩΝ ΜΗΧΑΝΙΚΩΝ  </a:t>
            </a:r>
            <a:endParaRPr lang="en-GB" dirty="0">
              <a:latin typeface="Bahnschrift Light SemiCondensed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116632"/>
            <a:ext cx="1581150" cy="15841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58"/>
            <a:ext cx="1581150" cy="1581150"/>
          </a:xfrm>
          <a:prstGeom prst="rect">
            <a:avLst/>
          </a:prstGeom>
        </p:spPr>
      </p:pic>
      <p:pic>
        <p:nvPicPr>
          <p:cNvPr id="12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69744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2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l-GR" sz="3000" dirty="0">
                <a:latin typeface="Bahnschrift Light SemiCondensed" panose="020B0502040204020203" pitchFamily="34" charset="0"/>
              </a:rPr>
              <a:t>ΤΡΟΧΟΣ ΜΕ ΣΤΕΦΑΝΗ ΕΠΙΣΤΕΨΕΩΣ</a:t>
            </a:r>
            <a:endParaRPr lang="en-GB" sz="3000" dirty="0">
              <a:latin typeface="Bahnschrift Light SemiCondensed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6A2373-4138-4E7A-A897-2DAEF32FD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895746"/>
            <a:ext cx="3495675" cy="195262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3EFC5F8-4DC0-46A5-8398-94813590A306}"/>
              </a:ext>
            </a:extLst>
          </p:cNvPr>
          <p:cNvCxnSpPr/>
          <p:nvPr/>
        </p:nvCxnSpPr>
        <p:spPr>
          <a:xfrm>
            <a:off x="3203848" y="1255786"/>
            <a:ext cx="216024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725303-258D-4D4E-BC47-76B8A4790EB9}"/>
              </a:ext>
            </a:extLst>
          </p:cNvPr>
          <p:cNvCxnSpPr/>
          <p:nvPr/>
        </p:nvCxnSpPr>
        <p:spPr>
          <a:xfrm>
            <a:off x="3203848" y="1628800"/>
            <a:ext cx="216024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EEC9D59-E28B-4C90-8478-277E326AA303}"/>
              </a:ext>
            </a:extLst>
          </p:cNvPr>
          <p:cNvSpPr txBox="1"/>
          <p:nvPr/>
        </p:nvSpPr>
        <p:spPr>
          <a:xfrm>
            <a:off x="3419872" y="1119774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solidFill>
                  <a:srgbClr val="C00000"/>
                </a:solidFill>
                <a:latin typeface="Bahnschrift Light SemiCondensed" panose="020B0502040204020203" pitchFamily="34" charset="0"/>
              </a:rPr>
              <a:t>Α</a:t>
            </a:r>
            <a:endParaRPr lang="en-US" sz="1200" b="1" dirty="0">
              <a:solidFill>
                <a:srgbClr val="C00000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4371AC-30D3-459F-92C6-AB15C333F390}"/>
              </a:ext>
            </a:extLst>
          </p:cNvPr>
          <p:cNvSpPr txBox="1"/>
          <p:nvPr/>
        </p:nvSpPr>
        <p:spPr>
          <a:xfrm>
            <a:off x="3419872" y="1499061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solidFill>
                  <a:srgbClr val="C00000"/>
                </a:solidFill>
                <a:latin typeface="Bahnschrift Light SemiCondensed" panose="020B0502040204020203" pitchFamily="34" charset="0"/>
              </a:rPr>
              <a:t>Β</a:t>
            </a:r>
            <a:endParaRPr lang="en-US" sz="1200" b="1" dirty="0">
              <a:solidFill>
                <a:srgbClr val="C00000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B76DEC-474A-49CF-BFC6-BB05557A36BF}"/>
              </a:ext>
            </a:extLst>
          </p:cNvPr>
          <p:cNvSpPr txBox="1"/>
          <p:nvPr/>
        </p:nvSpPr>
        <p:spPr>
          <a:xfrm>
            <a:off x="3779912" y="1268760"/>
            <a:ext cx="5122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Bahnschrift Light SemiCondensed" panose="020B0502040204020203" pitchFamily="34" charset="0"/>
              </a:rPr>
              <a:t>Α.  Στεφάνη           χάλυβας           στερέωση με εν 				     θερμώ σύσφιξη </a:t>
            </a:r>
          </a:p>
          <a:p>
            <a:r>
              <a:rPr lang="el-GR" dirty="0">
                <a:latin typeface="Bahnschrift Light SemiCondensed" panose="020B0502040204020203" pitchFamily="34" charset="0"/>
              </a:rPr>
              <a:t>Β.  Σώμα τροχού          χυτοσίδηρο</a:t>
            </a:r>
            <a:endParaRPr lang="en-GB" dirty="0">
              <a:latin typeface="Bahnschrift Light SemiCondensed" panose="020B0502040204020203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77D3E38-63AF-4FAD-9C0D-A81B1F713063}"/>
              </a:ext>
            </a:extLst>
          </p:cNvPr>
          <p:cNvCxnSpPr/>
          <p:nvPr/>
        </p:nvCxnSpPr>
        <p:spPr>
          <a:xfrm>
            <a:off x="5374432" y="2014186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FF8DE69-084A-4127-844C-87BEE3874434}"/>
              </a:ext>
            </a:extLst>
          </p:cNvPr>
          <p:cNvCxnSpPr/>
          <p:nvPr/>
        </p:nvCxnSpPr>
        <p:spPr>
          <a:xfrm>
            <a:off x="5014392" y="149391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33D0C4B-8447-41C8-A8D9-91A87EC93688}"/>
              </a:ext>
            </a:extLst>
          </p:cNvPr>
          <p:cNvCxnSpPr/>
          <p:nvPr/>
        </p:nvCxnSpPr>
        <p:spPr>
          <a:xfrm>
            <a:off x="6382544" y="149391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CD6E3D4-525D-40DD-8A3B-F17E641B1890}"/>
                  </a:ext>
                </a:extLst>
              </p:cNvPr>
              <p:cNvSpPr txBox="1"/>
              <p:nvPr/>
            </p:nvSpPr>
            <p:spPr>
              <a:xfrm>
                <a:off x="457200" y="3899478"/>
                <a:ext cx="8147248" cy="1767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>
                    <a:latin typeface="Bahnschrift Light SemiCondensed" panose="020B0502040204020203" pitchFamily="34" charset="0"/>
                  </a:rPr>
                  <a:t>Για πλάτος τροχού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</a:t>
                </a:r>
                <a:r>
                  <a:rPr lang="el-GR" sz="2000" dirty="0">
                    <a:latin typeface="Bahnschrift Light SemiCondensed" panose="020B0502040204020203" pitchFamily="34" charset="0"/>
                    <a:cs typeface="Times New Roman" panose="02020603050405020304" pitchFamily="18" charset="0"/>
                  </a:rPr>
                  <a:t>500 </a:t>
                </a:r>
                <a:r>
                  <a:rPr lang="en-US" sz="2000" dirty="0">
                    <a:latin typeface="Bahnschrift Light SemiCondensed" panose="020B0502040204020203" pitchFamily="34" charset="0"/>
                    <a:cs typeface="Times New Roman" panose="02020603050405020304" pitchFamily="18" charset="0"/>
                  </a:rPr>
                  <a:t>mm</a:t>
                </a:r>
                <a:r>
                  <a:rPr lang="el-GR" sz="2000" dirty="0">
                    <a:latin typeface="Bahnschrift Light SemiCondensed" panose="020B0502040204020203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Bahnschrift Light SemiCondensed" panose="020B0502040204020203" pitchFamily="34" charset="0"/>
                    <a:cs typeface="Times New Roman" panose="02020603050405020304" pitchFamily="18" charset="0"/>
                  </a:rPr>
                  <a:t>        </a:t>
                </a:r>
                <a:r>
                  <a:rPr lang="el-GR" sz="2000" dirty="0">
                    <a:latin typeface="Bahnschrift Light SemiCondensed" panose="020B0502040204020203" pitchFamily="34" charset="0"/>
                    <a:cs typeface="Times New Roman" panose="02020603050405020304" pitchFamily="18" charset="0"/>
                  </a:rPr>
                  <a:t>κατασκευή οδόντων με δύο στεφάνες επιστέψεως         χρήση κοχλιών</a:t>
                </a:r>
                <a:endParaRPr lang="en-US" sz="2000" dirty="0">
                  <a:latin typeface="Bahnschrift Light SemiCondensed" panose="020B0502040204020203" pitchFamily="34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Bahnschrift Light SemiCondensed" panose="020B0502040204020203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Bahnschrift Light SemiCondensed" panose="020B0502040204020203" pitchFamily="34" charset="0"/>
                    <a:cs typeface="Times New Roman" panose="02020603050405020304" pitchFamily="18" charset="0"/>
                  </a:rPr>
                  <a:t>S = (7…8) m</a:t>
                </a:r>
              </a:p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80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+10 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𝑚𝑚</m:t>
                        </m:r>
                      </m:e>
                    </m:d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000" dirty="0">
                    <a:latin typeface="Bahnschrift Light SemiCondensed" panose="020B0502040204020203" pitchFamily="34" charset="0"/>
                  </a:rPr>
                  <a:t> </a:t>
                </a:r>
                <a:r>
                  <a:rPr lang="el-GR" sz="2000" dirty="0">
                    <a:latin typeface="Bahnschrift Light SemiCondensed" panose="020B0502040204020203" pitchFamily="34" charset="0"/>
                  </a:rPr>
                  <a:t> (12)</a:t>
                </a:r>
                <a:endParaRPr lang="en-US" sz="2000" dirty="0">
                  <a:latin typeface="Bahnschrift Light Semi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CD6E3D4-525D-40DD-8A3B-F17E641B1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899478"/>
                <a:ext cx="8147248" cy="1767215"/>
              </a:xfrm>
              <a:prstGeom prst="rect">
                <a:avLst/>
              </a:prstGeom>
              <a:blipFill rotWithShape="1">
                <a:blip r:embed="rId5"/>
                <a:stretch>
                  <a:fillRect l="-749" t="-2069" b="-13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E335CDE-96E6-45AF-9C7F-A0963F9F1F55}"/>
              </a:ext>
            </a:extLst>
          </p:cNvPr>
          <p:cNvCxnSpPr/>
          <p:nvPr/>
        </p:nvCxnSpPr>
        <p:spPr>
          <a:xfrm>
            <a:off x="3563888" y="4149080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258FA94-39C2-4F1A-AEB8-5FA5DD7CFE91}"/>
              </a:ext>
            </a:extLst>
          </p:cNvPr>
          <p:cNvCxnSpPr/>
          <p:nvPr/>
        </p:nvCxnSpPr>
        <p:spPr>
          <a:xfrm>
            <a:off x="1835696" y="443711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4B002C1-5C4C-46E3-8366-52462FFAE766}"/>
              </a:ext>
            </a:extLst>
          </p:cNvPr>
          <p:cNvCxnSpPr/>
          <p:nvPr/>
        </p:nvCxnSpPr>
        <p:spPr>
          <a:xfrm flipV="1">
            <a:off x="539552" y="1119774"/>
            <a:ext cx="0" cy="2769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8DAA110-16FA-4C28-B8A9-8E28D14F5CD2}"/>
              </a:ext>
            </a:extLst>
          </p:cNvPr>
          <p:cNvSpPr txBox="1"/>
          <p:nvPr/>
        </p:nvSpPr>
        <p:spPr>
          <a:xfrm>
            <a:off x="287524" y="1083287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S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D7EEA54B-6EAC-445C-A5FD-F2190637DD92}"/>
              </a:ext>
            </a:extLst>
          </p:cNvPr>
          <p:cNvSpPr/>
          <p:nvPr/>
        </p:nvSpPr>
        <p:spPr>
          <a:xfrm>
            <a:off x="3347864" y="4705631"/>
            <a:ext cx="288032" cy="88360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05E931-5C93-4F5C-B903-FF3EC577B3F2}"/>
                  </a:ext>
                </a:extLst>
              </p:cNvPr>
              <p:cNvSpPr txBox="1"/>
              <p:nvPr/>
            </p:nvSpPr>
            <p:spPr>
              <a:xfrm>
                <a:off x="5940152" y="4869794"/>
                <a:ext cx="3456384" cy="1891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80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+18 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𝑚𝑚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>
                    <a:latin typeface="Bahnschrift Light SemiCondensed" panose="020B0502040204020203" pitchFamily="34" charset="0"/>
                  </a:rPr>
                  <a:t>  (14) </a:t>
                </a:r>
                <a:br>
                  <a:rPr lang="en-US" dirty="0">
                    <a:latin typeface="Bahnschrift Light SemiCondensed" panose="020B0502040204020203" pitchFamily="34" charset="0"/>
                  </a:rPr>
                </a:br>
                <a:r>
                  <a:rPr lang="el-GR" dirty="0">
                    <a:latin typeface="Bahnschrift Light SemiCondensed" panose="020B0502040204020203" pitchFamily="34" charset="0"/>
                  </a:rPr>
                  <a:t/>
                </a:r>
                <a:br>
                  <a:rPr lang="el-GR" dirty="0">
                    <a:latin typeface="Bahnschrift Light SemiCondensed" panose="020B0502040204020203" pitchFamily="34" charset="0"/>
                  </a:rPr>
                </a:br>
                <a:r>
                  <a:rPr lang="en-US" dirty="0">
                    <a:latin typeface="Bahnschrift Light SemiCondensed" panose="020B0502040204020203" pitchFamily="34" charset="0"/>
                  </a:rPr>
                  <a:t>,      f</a:t>
                </a:r>
                <a:r>
                  <a:rPr lang="en-US" baseline="-25000" dirty="0">
                    <a:latin typeface="Bahnschrift Light SemiCondensed" panose="020B0502040204020203" pitchFamily="34" charset="0"/>
                  </a:rPr>
                  <a:t>b</a:t>
                </a:r>
                <a:r>
                  <a:rPr lang="en-US" dirty="0">
                    <a:latin typeface="Bahnschrift Light SemiCondensed" panose="020B0502040204020203" pitchFamily="34" charset="0"/>
                  </a:rPr>
                  <a:t> = 0.8 </a:t>
                </a:r>
                <a:r>
                  <a:rPr lang="el-GR" dirty="0">
                    <a:latin typeface="Bahnschrift Light SemiCondensed" panose="020B0502040204020203" pitchFamily="34" charset="0"/>
                  </a:rPr>
                  <a:t>όταν </a:t>
                </a:r>
                <a:r>
                  <a:rPr lang="en-US" dirty="0">
                    <a:latin typeface="Bahnschrift Light SemiCondensed" panose="020B0502040204020203" pitchFamily="34" charset="0"/>
                  </a:rPr>
                  <a:t>b</a:t>
                </a:r>
                <a:r>
                  <a:rPr lang="el-GR" dirty="0">
                    <a:latin typeface="Bahnschrift Light SemiCondensed" panose="020B0502040204020203" pitchFamily="34" charset="0"/>
                  </a:rPr>
                  <a:t>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 </a:t>
                </a:r>
                <a:r>
                  <a:rPr lang="en-US" dirty="0">
                    <a:latin typeface="Bahnschrift Light SemiCondensed" panose="020B0502040204020203" pitchFamily="34" charset="0"/>
                    <a:cs typeface="Times New Roman" panose="02020603050405020304" pitchFamily="18" charset="0"/>
                  </a:rPr>
                  <a:t>10 m</a:t>
                </a:r>
                <a:r>
                  <a:rPr lang="el-GR" dirty="0">
                    <a:latin typeface="Bahnschrift Light SemiCondensed" panose="020B0502040204020203" pitchFamily="34" charset="0"/>
                    <a:cs typeface="Times New Roman" panose="02020603050405020304" pitchFamily="18" charset="0"/>
                  </a:rPr>
                  <a:t/>
                </a:r>
                <a:br>
                  <a:rPr lang="el-GR" dirty="0">
                    <a:latin typeface="Bahnschrift Light SemiCondensed" panose="020B0502040204020203" pitchFamily="34" charset="0"/>
                    <a:cs typeface="Times New Roman" panose="02020603050405020304" pitchFamily="18" charset="0"/>
                  </a:rPr>
                </a:br>
                <a:r>
                  <a:rPr lang="el-GR" dirty="0">
                    <a:latin typeface="Bahnschrift Light SemiCondensed" panose="020B0502040204020203" pitchFamily="34" charset="0"/>
                    <a:cs typeface="Times New Roman" panose="02020603050405020304" pitchFamily="18" charset="0"/>
                  </a:rPr>
                  <a:t>       </a:t>
                </a:r>
                <a:r>
                  <a:rPr lang="en-US" dirty="0">
                    <a:latin typeface="Bahnschrift Light SemiCondensed" panose="020B0502040204020203" pitchFamily="34" charset="0"/>
                  </a:rPr>
                  <a:t>f</a:t>
                </a:r>
                <a:r>
                  <a:rPr lang="en-US" baseline="-25000" dirty="0">
                    <a:latin typeface="Bahnschrift Light SemiCondensed" panose="020B0502040204020203" pitchFamily="34" charset="0"/>
                  </a:rPr>
                  <a:t>b</a:t>
                </a:r>
                <a:r>
                  <a:rPr lang="en-US" dirty="0">
                    <a:latin typeface="Bahnschrift Light SemiCondensed" panose="020B0502040204020203" pitchFamily="34" charset="0"/>
                  </a:rPr>
                  <a:t>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</a:t>
                </a:r>
                <a:r>
                  <a:rPr lang="en-US" dirty="0">
                    <a:latin typeface="Bahnschrift Light SemiCondensed" panose="020B0502040204020203" pitchFamily="34" charset="0"/>
                  </a:rPr>
                  <a:t> 1.4 </a:t>
                </a:r>
                <a:r>
                  <a:rPr lang="el-GR" dirty="0">
                    <a:latin typeface="Bahnschrift Light SemiCondensed" panose="020B0502040204020203" pitchFamily="34" charset="0"/>
                  </a:rPr>
                  <a:t>όταν </a:t>
                </a:r>
                <a:r>
                  <a:rPr lang="en-US" dirty="0">
                    <a:latin typeface="Bahnschrift Light SemiCondensed" panose="020B0502040204020203" pitchFamily="34" charset="0"/>
                  </a:rPr>
                  <a:t>1</a:t>
                </a:r>
                <a:r>
                  <a:rPr lang="en-US" dirty="0">
                    <a:latin typeface="Bahnschrift Light SemiCondensed" panose="020B0502040204020203" pitchFamily="34" charset="0"/>
                    <a:cs typeface="Times New Roman" panose="02020603050405020304" pitchFamily="18" charset="0"/>
                  </a:rPr>
                  <a:t>0 m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</a:t>
                </a:r>
                <a:r>
                  <a:rPr lang="en-US" dirty="0">
                    <a:latin typeface="Bahnschrift Light SemiCondensed" panose="020B0502040204020203" pitchFamily="34" charset="0"/>
                    <a:cs typeface="Times New Roman" panose="02020603050405020304" pitchFamily="18" charset="0"/>
                  </a:rPr>
                  <a:t>b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</a:t>
                </a:r>
                <a:r>
                  <a:rPr lang="en-US" dirty="0">
                    <a:latin typeface="Bahnschrift Light SemiCondensed" panose="020B0502040204020203" pitchFamily="34" charset="0"/>
                    <a:cs typeface="Times New Roman" panose="02020603050405020304" pitchFamily="18" charset="0"/>
                  </a:rPr>
                  <a:t>30 m</a:t>
                </a:r>
                <a:r>
                  <a:rPr lang="el-GR" dirty="0">
                    <a:latin typeface="Bahnschrift Light SemiCondensed" panose="020B0502040204020203" pitchFamily="34" charset="0"/>
                    <a:cs typeface="Times New Roman" panose="02020603050405020304" pitchFamily="18" charset="0"/>
                  </a:rPr>
                  <a:t/>
                </a:r>
                <a:br>
                  <a:rPr lang="el-GR" dirty="0">
                    <a:latin typeface="Bahnschrift Light SemiCondensed" panose="020B0502040204020203" pitchFamily="34" charset="0"/>
                    <a:cs typeface="Times New Roman" panose="02020603050405020304" pitchFamily="18" charset="0"/>
                  </a:rPr>
                </a:br>
                <a:r>
                  <a:rPr lang="el-GR" dirty="0">
                    <a:latin typeface="Bahnschrift Light SemiCondensed" panose="020B0502040204020203" pitchFamily="34" charset="0"/>
                    <a:cs typeface="Times New Roman" panose="02020603050405020304" pitchFamily="18" charset="0"/>
                  </a:rPr>
                  <a:t>       </a:t>
                </a:r>
                <a:r>
                  <a:rPr lang="en-US" dirty="0">
                    <a:latin typeface="Bahnschrift Light SemiCondensed" panose="020B0502040204020203" pitchFamily="34" charset="0"/>
                  </a:rPr>
                  <a:t>f</a:t>
                </a:r>
                <a:r>
                  <a:rPr lang="en-US" baseline="-25000" dirty="0">
                    <a:latin typeface="Bahnschrift Light SemiCondensed" panose="020B0502040204020203" pitchFamily="34" charset="0"/>
                  </a:rPr>
                  <a:t>b</a:t>
                </a:r>
                <a:r>
                  <a:rPr lang="en-US" dirty="0">
                    <a:latin typeface="Bahnschrift Light SemiCondensed" panose="020B0502040204020203" pitchFamily="34" charset="0"/>
                  </a:rPr>
                  <a:t> = 1.4 </a:t>
                </a:r>
                <a:r>
                  <a:rPr lang="el-GR" dirty="0">
                    <a:latin typeface="Bahnschrift Light SemiCondensed" panose="020B0502040204020203" pitchFamily="34" charset="0"/>
                  </a:rPr>
                  <a:t>όταν</a:t>
                </a:r>
                <a:r>
                  <a:rPr lang="en-US" dirty="0">
                    <a:latin typeface="Bahnschrift Light SemiCondensed" panose="020B0502040204020203" pitchFamily="34" charset="0"/>
                  </a:rPr>
                  <a:t> b = (30…40) m</a:t>
                </a:r>
                <a:r>
                  <a:rPr lang="en-US" dirty="0">
                    <a:latin typeface="Bahnschrift Light SemiCondensed" panose="020B0502040204020203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dirty="0">
                    <a:latin typeface="Bahnschrift Light SemiCondensed" panose="020B0502040204020203" pitchFamily="34" charset="0"/>
                    <a:cs typeface="Times New Roman" panose="02020603050405020304" pitchFamily="18" charset="0"/>
                  </a:rPr>
                </a:br>
                <a:r>
                  <a:rPr lang="en-US" dirty="0">
                    <a:latin typeface="Bahnschrift Light SemiCondensed" panose="020B05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205E931-5C93-4F5C-B903-FF3EC577B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869794"/>
                <a:ext cx="3456384" cy="1891865"/>
              </a:xfrm>
              <a:prstGeom prst="rect">
                <a:avLst/>
              </a:prstGeom>
              <a:blipFill rotWithShape="1">
                <a:blip r:embed="rId6"/>
                <a:stretch>
                  <a:fillRect l="-14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t="12074" r="10285" b="13240"/>
          <a:stretch/>
        </p:blipFill>
        <p:spPr>
          <a:xfrm>
            <a:off x="7045364" y="2119954"/>
            <a:ext cx="1775108" cy="1669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41637" y="4962769"/>
                <a:ext cx="23400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𝐺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el-GR" b="0" i="1" smtClean="0">
                        <a:latin typeface="Cambria Math"/>
                        <a:ea typeface="Cambria Math"/>
                      </a:rPr>
                      <m:t>+2.3 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dirty="0">
                    <a:sym typeface="Symbol"/>
                  </a:rPr>
                  <a:t> </a:t>
                </a:r>
                <a:r>
                  <a:rPr lang="en-GB" dirty="0">
                    <a:latin typeface="Bahnschrift Light SemiCondensed" panose="020B0502040204020203" pitchFamily="34" charset="0"/>
                    <a:sym typeface="Symbol"/>
                  </a:rPr>
                  <a:t>(13)</a:t>
                </a:r>
                <a:r>
                  <a:rPr lang="en-GB" dirty="0">
                    <a:sym typeface="Symbol"/>
                  </a:rPr>
                  <a:t>  </a:t>
                </a:r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637" y="4962769"/>
                <a:ext cx="2340064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9836" r="-1563" b="-22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81980" y="61520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1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el-GR" sz="3000" dirty="0">
                <a:latin typeface="Bahnschrift Light SemiCondensed" panose="020B0502040204020203" pitchFamily="34" charset="0"/>
              </a:rPr>
              <a:t>ΜΕΤΩΠΙΚΟΙ ΟΔΟΝΤΩΤΟΙ ΤΡΟΧΟΙ</a:t>
            </a:r>
            <a:endParaRPr lang="en-GB" sz="3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417533"/>
              </p:ext>
            </p:extLst>
          </p:nvPr>
        </p:nvGraphicFramePr>
        <p:xfrm>
          <a:off x="2843808" y="908720"/>
          <a:ext cx="6192688" cy="58467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5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latin typeface="Bahnschrift Light SemiCondensed" panose="020B0502040204020203" pitchFamily="34" charset="0"/>
                        </a:rPr>
                        <a:t>Με </a:t>
                      </a:r>
                      <a:r>
                        <a:rPr lang="el-GR" sz="1800" b="1" dirty="0">
                          <a:latin typeface="Bahnschrift Light SemiCondensed" panose="020B0502040204020203" pitchFamily="34" charset="0"/>
                        </a:rPr>
                        <a:t>ευθεία</a:t>
                      </a:r>
                      <a:r>
                        <a:rPr lang="el-GR" sz="1800" dirty="0">
                          <a:latin typeface="Bahnschrift Light SemiCondensed" panose="020B0502040204020203" pitchFamily="34" charset="0"/>
                        </a:rPr>
                        <a:t> οδόντωση</a:t>
                      </a:r>
                      <a:endParaRPr lang="en-GB" sz="1800" dirty="0">
                        <a:latin typeface="Bahnschrift Light SemiCondensed" panose="020B0502040204020203" pitchFamily="34" charset="0"/>
                      </a:endParaRPr>
                    </a:p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SzPct val="60000"/>
                        <a:buFont typeface="Wingdings" panose="05000000000000000000" pitchFamily="2" charset="2"/>
                        <a:buChar char="§"/>
                      </a:pPr>
                      <a:r>
                        <a:rPr lang="el-GR" dirty="0">
                          <a:latin typeface="Bahnschrift Light SemiCondensed" panose="020B0502040204020203" pitchFamily="34" charset="0"/>
                        </a:rPr>
                        <a:t>Μικρότερο</a:t>
                      </a:r>
                      <a:r>
                        <a:rPr lang="el-GR" baseline="0" dirty="0">
                          <a:latin typeface="Bahnschrift Light SemiCondensed" panose="020B0502040204020203" pitchFamily="34" charset="0"/>
                        </a:rPr>
                        <a:t> κόστος </a:t>
                      </a:r>
                    </a:p>
                    <a:p>
                      <a:pPr marL="285750" indent="-285750">
                        <a:buSzPct val="60000"/>
                        <a:buFont typeface="Wingdings" panose="05000000000000000000" pitchFamily="2" charset="2"/>
                        <a:buChar char="§"/>
                      </a:pPr>
                      <a:r>
                        <a:rPr lang="el-GR" baseline="0" dirty="0">
                          <a:latin typeface="Bahnschrift Light SemiCondensed" panose="020B0502040204020203" pitchFamily="34" charset="0"/>
                        </a:rPr>
                        <a:t>Περισσότερος θόρυβος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6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l-GR" baseline="0" dirty="0">
                          <a:latin typeface="Bahnschrift Light SemiCondensed" panose="020B0502040204020203" pitchFamily="34" charset="0"/>
                        </a:rPr>
                        <a:t>Κατάλληλα για περιφερειακές ταχύτητες </a:t>
                      </a:r>
                      <a:r>
                        <a:rPr lang="en-GB" dirty="0">
                          <a:latin typeface="Bahnschrift Light SemiCondensed" panose="020B0502040204020203" pitchFamily="34" charset="0"/>
                        </a:rPr>
                        <a:t>≤</a:t>
                      </a:r>
                      <a:r>
                        <a:rPr lang="el-GR" dirty="0">
                          <a:latin typeface="Bahnschrift Light SemiCondensed" panose="020B0502040204020203" pitchFamily="34" charset="0"/>
                        </a:rPr>
                        <a:t> 5 </a:t>
                      </a:r>
                      <a:r>
                        <a:rPr lang="en-GB" dirty="0">
                          <a:latin typeface="Bahnschrift Light SemiCondensed" panose="020B0502040204020203" pitchFamily="34" charset="0"/>
                        </a:rPr>
                        <a:t>m/s</a:t>
                      </a:r>
                      <a:endParaRPr lang="el-GR" dirty="0"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64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latin typeface="Bahnschrift Light SemiCondensed" panose="020B0502040204020203" pitchFamily="34" charset="0"/>
                        </a:rPr>
                        <a:t>Με </a:t>
                      </a:r>
                      <a:r>
                        <a:rPr lang="el-GR" sz="1800" b="1" dirty="0">
                          <a:latin typeface="Bahnschrift Light SemiCondensed" panose="020B0502040204020203" pitchFamily="34" charset="0"/>
                        </a:rPr>
                        <a:t>ελικοειδή</a:t>
                      </a:r>
                      <a:r>
                        <a:rPr lang="el-GR" sz="1800" dirty="0">
                          <a:latin typeface="Bahnschrift Light SemiCondensed" panose="020B0502040204020203" pitchFamily="34" charset="0"/>
                        </a:rPr>
                        <a:t> οδόντωση</a:t>
                      </a:r>
                      <a:endParaRPr lang="en-GB" sz="1800" dirty="0">
                        <a:latin typeface="Bahnschrift Light SemiCondensed" panose="020B0502040204020203" pitchFamily="34" charset="0"/>
                      </a:endParaRPr>
                    </a:p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6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l-GR" baseline="0" dirty="0">
                          <a:latin typeface="Bahnschrift Light SemiCondensed" panose="020B0502040204020203" pitchFamily="34" charset="0"/>
                        </a:rPr>
                        <a:t>Κατάλληλα για περιφερειακές ταχύτητες </a:t>
                      </a:r>
                      <a:r>
                        <a:rPr lang="en-GB" dirty="0">
                          <a:latin typeface="Bahnschrift Light SemiCondensed" panose="020B0502040204020203" pitchFamily="34" charset="0"/>
                        </a:rPr>
                        <a:t>≤</a:t>
                      </a:r>
                      <a:r>
                        <a:rPr lang="el-GR" dirty="0">
                          <a:latin typeface="Bahnschrift Light SemiCondensed" panose="020B0502040204020203" pitchFamily="34" charset="0"/>
                        </a:rPr>
                        <a:t> </a:t>
                      </a:r>
                      <a:r>
                        <a:rPr lang="en-GB" dirty="0">
                          <a:latin typeface="Bahnschrift Light SemiCondensed" panose="020B0502040204020203" pitchFamily="34" charset="0"/>
                        </a:rPr>
                        <a:t>2</a:t>
                      </a:r>
                      <a:r>
                        <a:rPr lang="el-GR" dirty="0">
                          <a:latin typeface="Bahnschrift Light SemiCondensed" panose="020B0502040204020203" pitchFamily="34" charset="0"/>
                        </a:rPr>
                        <a:t>5 </a:t>
                      </a:r>
                      <a:r>
                        <a:rPr lang="en-GB" dirty="0">
                          <a:latin typeface="Bahnschrift Light SemiCondensed" panose="020B0502040204020203" pitchFamily="34" charset="0"/>
                        </a:rPr>
                        <a:t>m/s</a:t>
                      </a:r>
                      <a:endParaRPr lang="el-GR" dirty="0">
                        <a:latin typeface="Bahnschrift Light SemiCondensed" panose="020B0502040204020203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6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l-GR" dirty="0">
                          <a:latin typeface="Bahnschrift Light SemiCondensed" panose="020B0502040204020203" pitchFamily="34" charset="0"/>
                        </a:rPr>
                        <a:t>Δημιουργία </a:t>
                      </a:r>
                      <a:r>
                        <a:rPr lang="en-GB" dirty="0">
                          <a:latin typeface="Bahnschrift Light SemiCondensed" panose="020B0502040204020203" pitchFamily="34" charset="0"/>
                        </a:rPr>
                        <a:t/>
                      </a:r>
                      <a:br>
                        <a:rPr lang="en-GB" dirty="0">
                          <a:latin typeface="Bahnschrift Light SemiCondensed" panose="020B0502040204020203" pitchFamily="34" charset="0"/>
                        </a:rPr>
                      </a:br>
                      <a:r>
                        <a:rPr lang="el-GR" dirty="0">
                          <a:latin typeface="Bahnschrift Light SemiCondensed" panose="020B0502040204020203" pitchFamily="34" charset="0"/>
                        </a:rPr>
                        <a:t>αξονικής</a:t>
                      </a:r>
                      <a:r>
                        <a:rPr lang="el-GR" baseline="0" dirty="0">
                          <a:latin typeface="Bahnschrift Light SemiCondensed" panose="020B0502040204020203" pitchFamily="34" charset="0"/>
                        </a:rPr>
                        <a:t> δύναμης</a:t>
                      </a:r>
                      <a:endParaRPr lang="en-GB" dirty="0">
                        <a:latin typeface="Bahnschrift Light SemiCondensed" panose="020B0502040204020203" pitchFamily="34" charset="0"/>
                      </a:endParaRPr>
                    </a:p>
                    <a:p>
                      <a:pPr marL="285750" indent="-285750">
                        <a:buSzPct val="60000"/>
                        <a:buFont typeface="Arial" panose="020B0604020202020204" pitchFamily="34" charset="0"/>
                        <a:buChar char="•"/>
                      </a:pPr>
                      <a:endParaRPr lang="en-GB" dirty="0"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4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latin typeface="Bahnschrift Light SemiCondensed" panose="020B0502040204020203" pitchFamily="34" charset="0"/>
                        </a:rPr>
                        <a:t>Με </a:t>
                      </a:r>
                      <a:r>
                        <a:rPr lang="el-GR" sz="1800" b="1" dirty="0">
                          <a:latin typeface="Bahnschrift Light SemiCondensed" panose="020B0502040204020203" pitchFamily="34" charset="0"/>
                        </a:rPr>
                        <a:t>διπλή</a:t>
                      </a:r>
                      <a:r>
                        <a:rPr lang="el-GR" sz="1800" b="1" baseline="0" dirty="0">
                          <a:latin typeface="Bahnschrift Light SemiCondensed" panose="020B0502040204020203" pitchFamily="34" charset="0"/>
                        </a:rPr>
                        <a:t> ελικοειδή</a:t>
                      </a:r>
                      <a:r>
                        <a:rPr lang="el-GR" sz="1800" dirty="0">
                          <a:latin typeface="Bahnschrift Light SemiCondensed" panose="020B0502040204020203" pitchFamily="34" charset="0"/>
                        </a:rPr>
                        <a:t> οδόντωση</a:t>
                      </a:r>
                      <a:endParaRPr lang="en-GB" sz="1800" dirty="0">
                        <a:latin typeface="Bahnschrift Light SemiCondensed" panose="020B0502040204020203" pitchFamily="34" charset="0"/>
                      </a:endParaRPr>
                    </a:p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SzPct val="60000"/>
                        <a:buFont typeface="Wingdings" panose="05000000000000000000" pitchFamily="2" charset="2"/>
                        <a:buChar char="§"/>
                      </a:pPr>
                      <a:r>
                        <a:rPr lang="el-GR" dirty="0">
                          <a:latin typeface="Bahnschrift Light SemiCondensed" panose="020B0502040204020203" pitchFamily="34" charset="0"/>
                        </a:rPr>
                        <a:t>Αλληλοεξουδετέρωση</a:t>
                      </a:r>
                      <a:r>
                        <a:rPr lang="el-GR" baseline="0" dirty="0">
                          <a:latin typeface="Bahnschrift Light SemiCondensed" panose="020B0502040204020203" pitchFamily="34" charset="0"/>
                        </a:rPr>
                        <a:t> αξονικών φορτίων</a:t>
                      </a:r>
                    </a:p>
                    <a:p>
                      <a:pPr marL="285750" indent="-285750">
                        <a:buSzPct val="60000"/>
                        <a:buFont typeface="Wingdings" panose="05000000000000000000" pitchFamily="2" charset="2"/>
                        <a:buChar char="§"/>
                      </a:pPr>
                      <a:r>
                        <a:rPr lang="el-GR" baseline="0" dirty="0">
                          <a:latin typeface="Bahnschrift Light SemiCondensed" panose="020B0502040204020203" pitchFamily="34" charset="0"/>
                        </a:rPr>
                        <a:t>Κλίση οδόντων 20</a:t>
                      </a:r>
                      <a:r>
                        <a:rPr lang="el-GR" baseline="30000" dirty="0">
                          <a:latin typeface="Bahnschrift Light SemiCondensed" panose="020B0502040204020203" pitchFamily="34" charset="0"/>
                        </a:rPr>
                        <a:t>ο </a:t>
                      </a:r>
                      <a:r>
                        <a:rPr lang="el-GR" baseline="0" dirty="0">
                          <a:latin typeface="Bahnschrift Light SemiCondensed" panose="020B0502040204020203" pitchFamily="34" charset="0"/>
                        </a:rPr>
                        <a:t>÷ 40</a:t>
                      </a:r>
                      <a:r>
                        <a:rPr lang="el-GR" baseline="30000" dirty="0">
                          <a:latin typeface="Bahnschrift Light SemiCondensed" panose="020B0502040204020203" pitchFamily="34" charset="0"/>
                        </a:rPr>
                        <a:t>ο</a:t>
                      </a:r>
                      <a:endParaRPr lang="en-GB" dirty="0"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08720"/>
            <a:ext cx="2736304" cy="1712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24944"/>
            <a:ext cx="1800200" cy="18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96" y="5013176"/>
            <a:ext cx="1948703" cy="1701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3" t="24048" r="53632" b="4927"/>
          <a:stretch/>
        </p:blipFill>
        <p:spPr>
          <a:xfrm>
            <a:off x="7236296" y="2995436"/>
            <a:ext cx="1584176" cy="1761355"/>
          </a:xfrm>
          <a:prstGeom prst="rect">
            <a:avLst/>
          </a:prstGeom>
        </p:spPr>
      </p:pic>
      <p:pic>
        <p:nvPicPr>
          <p:cNvPr id="9" name="νεο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22391" y="58597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7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3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4280"/>
            <a:ext cx="8229600" cy="1143000"/>
          </a:xfrm>
        </p:spPr>
        <p:txBody>
          <a:bodyPr>
            <a:normAutofit/>
          </a:bodyPr>
          <a:lstStyle/>
          <a:p>
            <a:r>
              <a:rPr lang="el-GR" sz="3000" dirty="0">
                <a:latin typeface="Bahnschrift Light SemiCondensed" panose="020B0502040204020203" pitchFamily="34" charset="0"/>
              </a:rPr>
              <a:t>ΜΙΚΡΟΙ ΤΡΟΧΟΙ</a:t>
            </a:r>
            <a:endParaRPr lang="en-GB" sz="3000" dirty="0">
              <a:latin typeface="Bahnschrift Light SemiCondensed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9476551"/>
                  </p:ext>
                </p:extLst>
              </p:nvPr>
            </p:nvGraphicFramePr>
            <p:xfrm>
              <a:off x="107504" y="1268760"/>
              <a:ext cx="8928992" cy="547260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6449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6449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472608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Bahnschrift Light SemiCondensed" panose="020B0502040204020203" pitchFamily="34" charset="0"/>
                            </a:rPr>
                            <a:t> </a:t>
                          </a:r>
                          <a:r>
                            <a:rPr lang="el-GR" dirty="0">
                              <a:latin typeface="Bahnschrift Light SemiCondensed" panose="020B0502040204020203" pitchFamily="34" charset="0"/>
                            </a:rPr>
                            <a:t>Με</a:t>
                          </a:r>
                          <a:r>
                            <a:rPr lang="el-GR" baseline="0" dirty="0">
                              <a:latin typeface="Bahnschrift Light SemiCondensed" panose="020B0502040204020203" pitchFamily="34" charset="0"/>
                            </a:rPr>
                            <a:t> σφήνα          πάχος πλήμνης </a:t>
                          </a:r>
                          <a:r>
                            <a:rPr lang="en-GB" baseline="0" dirty="0">
                              <a:latin typeface="Bahnschrift Light SemiCondensed" panose="020B0502040204020203" pitchFamily="34" charset="0"/>
                              <a:cs typeface="Times New Roman"/>
                            </a:rPr>
                            <a:t>≥</a:t>
                          </a:r>
                          <a:r>
                            <a:rPr lang="el-GR" baseline="0" dirty="0">
                              <a:latin typeface="Bahnschrift Light SemiCondensed" panose="020B0502040204020203" pitchFamily="34" charset="0"/>
                              <a:cs typeface="Times New Roman"/>
                            </a:rPr>
                            <a:t> 0.4</a:t>
                          </a:r>
                          <a:r>
                            <a:rPr lang="en-GB" baseline="0" dirty="0">
                              <a:latin typeface="Bahnschrift Light SemiCondensed" panose="020B0502040204020203" pitchFamily="34" charset="0"/>
                              <a:cs typeface="Times New Roman"/>
                            </a:rPr>
                            <a:t>d</a:t>
                          </a:r>
                        </a:p>
                        <a:p>
                          <a:endParaRPr lang="en-GB" dirty="0">
                            <a:latin typeface="Bahnschrift Light SemiCondensed" panose="020B0502040204020203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/>
                                  </a:rPr>
                                  <m:t>−2.5 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 ≥1.8 </m:t>
                                </m:r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</m:t>
                                </m:r>
                              </m:oMath>
                            </m:oMathPara>
                          </a14:m>
                          <a:endParaRPr lang="en-GB" b="0" dirty="0">
                            <a:latin typeface="Bahnschrift Light SemiCondensed" panose="020B0502040204020203" pitchFamily="34" charset="0"/>
                            <a:ea typeface="Cambria Math"/>
                            <a:sym typeface="Symbol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 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≥1.8 </m:t>
                                </m:r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+2.5 </m:t>
                                </m:r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  (1) </m:t>
                                </m:r>
                              </m:oMath>
                            </m:oMathPara>
                          </a14:m>
                          <a:endParaRPr lang="en-GB" b="0" dirty="0">
                            <a:latin typeface="Bahnschrift Light SemiCondensed" panose="020B0502040204020203" pitchFamily="34" charset="0"/>
                            <a:ea typeface="Cambria Math"/>
                            <a:sym typeface="Symbol"/>
                          </a:endParaRPr>
                        </a:p>
                        <a:p>
                          <a:endParaRPr lang="en-GB" b="0" dirty="0">
                            <a:latin typeface="Bahnschrift Light SemiCondensed" panose="020B0502040204020203" pitchFamily="34" charset="0"/>
                            <a:ea typeface="Cambria Math"/>
                            <a:sym typeface="Symbol"/>
                          </a:endParaRPr>
                        </a:p>
                        <a:p>
                          <a:endParaRPr lang="en-GB" dirty="0">
                            <a:latin typeface="Bahnschrift Light SemiCondensed" panose="020B0502040204020203" pitchFamily="34" charset="0"/>
                          </a:endParaRPr>
                        </a:p>
                        <a:p>
                          <a:endParaRPr lang="en-GB" dirty="0">
                            <a:latin typeface="Bahnschrift Light SemiCondensed" panose="020B0502040204020203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/>
                                      </a:rPr>
                                      <m:t>𝒐</m:t>
                                    </m:r>
                                  </m:sub>
                                </m:sSub>
                                <m:r>
                                  <a:rPr lang="en-GB" b="1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en-GB" b="1" i="1" smtClean="0"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n-GB" b="1" i="1" smtClean="0">
                                        <a:latin typeface="Cambria Math"/>
                                      </a:rPr>
                                      <m:t>𝟖</m:t>
                                    </m:r>
                                    <m:r>
                                      <a:rPr lang="en-GB" b="1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GB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  <m:r>
                                      <a:rPr lang="en-GB" b="1" i="1" smtClean="0">
                                        <a:latin typeface="Cambria Math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GB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1" i="1" smtClean="0">
                                            <a:latin typeface="Cambria Math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en-GB" b="1" i="1" smtClean="0"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1" i="1" smtClean="0">
                                            <a:latin typeface="Cambria Math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en-GB" b="1" i="1" smtClean="0"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r>
                                      <a:rPr lang="en-GB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GB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en-GB" b="1" i="1" smtClean="0"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n-GB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den>
                                </m:f>
                                <m:r>
                                  <a:rPr lang="el-GR" b="1" i="1" smtClean="0">
                                    <a:latin typeface="Cambria Math"/>
                                  </a:rPr>
                                  <m:t>  (</m:t>
                                </m:r>
                                <m:r>
                                  <a:rPr lang="el-GR" b="1" i="1" smtClean="0"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l-GR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b="1" dirty="0">
                            <a:latin typeface="Bahnschrift Light SemiCondensed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>
                              <a:latin typeface="Bahnschrift Light SemiCondensed" panose="020B0502040204020203" pitchFamily="34" charset="0"/>
                            </a:rPr>
                            <a:t> Σκαλιστός</a:t>
                          </a:r>
                          <a:r>
                            <a:rPr lang="el-GR" baseline="0" dirty="0">
                              <a:latin typeface="Bahnschrift Light SemiCondensed" panose="020B0502040204020203" pitchFamily="34" charset="0"/>
                            </a:rPr>
                            <a:t> επί της ατράκτου του</a:t>
                          </a:r>
                        </a:p>
                        <a:p>
                          <a:endParaRPr lang="el-GR" baseline="0" dirty="0">
                            <a:latin typeface="Bahnschrift Light SemiCondensed" panose="020B0502040204020203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/>
                                  </a:rPr>
                                  <m:t>−2.5 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 ≥1.1 </m:t>
                                </m:r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  <m:r>
                                  <a:rPr lang="el-GR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</m:t>
                                </m:r>
                              </m:oMath>
                            </m:oMathPara>
                          </a14:m>
                          <a:endParaRPr lang="en-GB" b="0" dirty="0">
                            <a:latin typeface="Bahnschrift Light SemiCondensed" panose="020B0502040204020203" pitchFamily="34" charset="0"/>
                            <a:ea typeface="Cambria Math"/>
                            <a:sym typeface="Symbol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 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≥1.</m:t>
                                </m:r>
                                <m:r>
                                  <a:rPr lang="el-GR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+2.5 </m:t>
                                </m:r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  (2) </m:t>
                                </m:r>
                              </m:oMath>
                            </m:oMathPara>
                          </a14:m>
                          <a:endParaRPr lang="en-GB" b="0" dirty="0">
                            <a:latin typeface="Bahnschrift Light SemiCondensed" panose="020B0502040204020203" pitchFamily="34" charset="0"/>
                            <a:ea typeface="Cambria Math"/>
                            <a:sym typeface="Symbol"/>
                          </a:endParaRPr>
                        </a:p>
                        <a:p>
                          <a:endParaRPr lang="en-GB" dirty="0">
                            <a:latin typeface="Bahnschrift Light SemiCondensed" panose="020B0502040204020203" pitchFamily="34" charset="0"/>
                          </a:endParaRPr>
                        </a:p>
                        <a:p>
                          <a:endParaRPr lang="en-GB" dirty="0">
                            <a:latin typeface="Bahnschrift Light SemiCondensed" panose="020B0502040204020203" pitchFamily="34" charset="0"/>
                          </a:endParaRPr>
                        </a:p>
                        <a:p>
                          <a:endParaRPr lang="en-GB" dirty="0">
                            <a:latin typeface="Bahnschrift Light SemiCondensed" panose="020B0502040204020203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/>
                                      </a:rPr>
                                      <m:t>𝒐</m:t>
                                    </m:r>
                                  </m:sub>
                                </m:sSub>
                                <m:r>
                                  <a:rPr lang="en-GB" b="1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en-GB" b="1" i="1" smtClean="0"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n-GB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en-GB" b="1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GB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  <m:r>
                                      <a:rPr lang="en-GB" b="1" i="1" smtClean="0">
                                        <a:latin typeface="Cambria Math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GB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1" i="1" smtClean="0">
                                            <a:latin typeface="Cambria Math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en-GB" b="1" i="1" smtClean="0"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1" i="1" smtClean="0">
                                            <a:latin typeface="Cambria Math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en-GB" b="1" i="1" smtClean="0"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r>
                                      <a:rPr lang="en-GB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GB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en-GB" b="1" i="1" smtClean="0"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n-GB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den>
                                </m:f>
                                <m:r>
                                  <a:rPr lang="el-GR" b="1" i="1" smtClean="0">
                                    <a:latin typeface="Cambria Math"/>
                                  </a:rPr>
                                  <m:t>  (</m:t>
                                </m:r>
                                <m:r>
                                  <a:rPr lang="el-GR" b="1" i="1" smtClean="0"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el-GR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b="1" dirty="0">
                            <a:latin typeface="Bahnschrift SemiLight Condensed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9476551"/>
                  </p:ext>
                </p:extLst>
              </p:nvPr>
            </p:nvGraphicFramePr>
            <p:xfrm>
              <a:off x="107504" y="1268760"/>
              <a:ext cx="8928992" cy="547260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6449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6449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4726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6" t="-557" r="-100273" b="-2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136" t="-557" r="-273" b="-2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1187624" y="1484784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79512" y="1340768"/>
            <a:ext cx="360040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644008" y="1340768"/>
            <a:ext cx="302433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59632" y="2492896"/>
                <a:ext cx="6588732" cy="7200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>
                    <a:latin typeface="Bahnschrift Light SemiCondensed" panose="020B0502040204020203" pitchFamily="34" charset="0"/>
                  </a:rPr>
                  <a:t>Για οριακή περίπτωση </a:t>
                </a:r>
                <a:r>
                  <a:rPr lang="en-GB" dirty="0">
                    <a:latin typeface="Bahnschrift Light SemiCondensed" panose="020B0502040204020203" pitchFamily="34" charset="0"/>
                  </a:rPr>
                  <a:t>pinion</a:t>
                </a:r>
              </a:p>
              <a:p>
                <a:pPr algn="ctr"/>
                <a:r>
                  <a:rPr lang="el-GR" dirty="0">
                    <a:latin typeface="Bahnschrift Light SemiCondensed" panose="020B0502040204020203" pitchFamily="34" charset="0"/>
                  </a:rPr>
                  <a:t>Επειδή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𝑍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𝑚</m:t>
                    </m:r>
                  </m:oMath>
                </a14:m>
                <a:endParaRPr lang="en-GB" dirty="0">
                  <a:latin typeface="Bahnschrift Light Semi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492896"/>
                <a:ext cx="6588732" cy="720080"/>
              </a:xfrm>
              <a:prstGeom prst="rect">
                <a:avLst/>
              </a:prstGeom>
              <a:blipFill rotWithShape="1">
                <a:blip r:embed="rId5"/>
                <a:stretch>
                  <a:fillRect b="-655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023402" y="3883114"/>
            <a:ext cx="686096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Bahnschrift Light SemiCondensed" panose="020B0502040204020203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571086"/>
              </p:ext>
            </p:extLst>
          </p:nvPr>
        </p:nvGraphicFramePr>
        <p:xfrm>
          <a:off x="1547664" y="3983464"/>
          <a:ext cx="6096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7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Bahnschrift Light SemiCondensed" panose="020B0502040204020203" pitchFamily="34" charset="0"/>
                        </a:rPr>
                        <a:t>V</a:t>
                      </a:r>
                      <a:r>
                        <a:rPr lang="en-GB" b="1" baseline="-25000" dirty="0">
                          <a:latin typeface="Bahnschrift Light SemiCondensed" panose="020B0502040204020203" pitchFamily="34" charset="0"/>
                        </a:rPr>
                        <a:t>o</a:t>
                      </a:r>
                      <a:r>
                        <a:rPr lang="en-GB" b="1" baseline="0" dirty="0">
                          <a:latin typeface="Bahnschrift Light SemiCondensed" panose="020B0502040204020203" pitchFamily="34" charset="0"/>
                        </a:rPr>
                        <a:t> (m/s)</a:t>
                      </a:r>
                      <a:endParaRPr lang="en-GB" b="1" dirty="0">
                        <a:latin typeface="Bahnschrift Light SemiCondensed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Bahnschrift Light SemiCondensed" panose="020B0502040204020203" pitchFamily="34" charset="0"/>
                        </a:rPr>
                        <a:t>&lt;</a:t>
                      </a:r>
                      <a:r>
                        <a:rPr lang="en-GB" dirty="0">
                          <a:latin typeface="Bahnschrift Light SemiCondensed" panose="020B0502040204020203" pitchFamily="34" charset="0"/>
                          <a:sym typeface="Symbol"/>
                        </a:rPr>
                        <a:t> 1</a:t>
                      </a:r>
                      <a:endParaRPr lang="en-GB" dirty="0">
                        <a:latin typeface="Bahnschrift Light SemiCondensed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Bahnschrift Light SemiCondensed" panose="020B0502040204020203" pitchFamily="34" charset="0"/>
                        </a:rPr>
                        <a:t>1 ÷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Bahnschrift Light SemiCondensed" panose="020B0502040204020203" pitchFamily="34" charset="0"/>
                        </a:rPr>
                        <a:t>&gt; 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Bahnschrift Light SemiCondensed" panose="020B0502040204020203" pitchFamily="34" charset="0"/>
                        </a:rPr>
                        <a:t>Z</a:t>
                      </a:r>
                      <a:r>
                        <a:rPr lang="en-GB" b="1" baseline="-25000" dirty="0">
                          <a:latin typeface="Bahnschrift Light SemiCondensed" panose="020B0502040204020203" pitchFamily="34" charset="0"/>
                        </a:rPr>
                        <a:t>1</a:t>
                      </a:r>
                      <a:endParaRPr lang="en-GB" b="1" dirty="0">
                        <a:latin typeface="Bahnschrift Light SemiCondensed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Bahnschrift Light SemiCondensed" panose="020B0502040204020203" pitchFamily="34" charset="0"/>
                        </a:rPr>
                        <a:t>14-20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Bahnschrift Light SemiCondensed" panose="020B0502040204020203" pitchFamily="34" charset="0"/>
                        </a:rPr>
                        <a:t>18-22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Bahnschrift Light SemiCondensed" panose="020B0502040204020203" pitchFamily="34" charset="0"/>
                        </a:rPr>
                        <a:t>20-25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740352" y="4099138"/>
            <a:ext cx="1224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500" dirty="0">
                <a:latin typeface="Bahnschrift Light SemiCondensed" panose="020B0502040204020203" pitchFamily="34" charset="0"/>
              </a:rPr>
              <a:t>Πίνακας </a:t>
            </a:r>
            <a:r>
              <a:rPr lang="el-GR" sz="1500" b="1" dirty="0">
                <a:latin typeface="Bahnschrift Light SemiCondensed" panose="020B0502040204020203" pitchFamily="34" charset="0"/>
              </a:rPr>
              <a:t>3.1</a:t>
            </a:r>
            <a:r>
              <a:rPr lang="el-GR" sz="1500" dirty="0">
                <a:latin typeface="Bahnschrift Light SemiCondensed" panose="020B0502040204020203" pitchFamily="34" charset="0"/>
              </a:rPr>
              <a:t> βιβλίου</a:t>
            </a:r>
            <a:endParaRPr lang="en-GB" sz="1500" dirty="0">
              <a:latin typeface="Bahnschrift Light SemiCondensed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5636" y="4797152"/>
            <a:ext cx="65887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Bahnschrift Light SemiCondensed" panose="020B0502040204020203" pitchFamily="34" charset="0"/>
              </a:rPr>
              <a:t>Πρώτη εκτίμηση αρχικής διαμέτρου </a:t>
            </a:r>
            <a:r>
              <a:rPr lang="en-GB" dirty="0">
                <a:latin typeface="Bahnschrift Light SemiCondensed" panose="020B0502040204020203" pitchFamily="34" charset="0"/>
              </a:rPr>
              <a:t>pinion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15816" y="5229200"/>
            <a:ext cx="144016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Bahnschrift Light SemiCondensed" panose="020B0502040204020203" pitchFamily="34" charset="0"/>
              </a:rPr>
              <a:t>d</a:t>
            </a:r>
            <a:r>
              <a:rPr lang="en-GB" baseline="-25000" dirty="0">
                <a:latin typeface="Bahnschrift Light SemiCondensed" panose="020B0502040204020203" pitchFamily="34" charset="0"/>
              </a:rPr>
              <a:t>o1</a:t>
            </a:r>
            <a:r>
              <a:rPr lang="en-GB" dirty="0">
                <a:latin typeface="Bahnschrift Light SemiCondensed" panose="020B0502040204020203" pitchFamily="34" charset="0"/>
              </a:rPr>
              <a:t> = 2 d</a:t>
            </a:r>
            <a:r>
              <a:rPr lang="el-GR" dirty="0">
                <a:latin typeface="Bahnschrift Light SemiCondensed" panose="020B0502040204020203" pitchFamily="34" charset="0"/>
              </a:rPr>
              <a:t>  (5)</a:t>
            </a:r>
            <a:endParaRPr lang="en-GB" dirty="0">
              <a:latin typeface="Bahnschrift Light SemiCondensed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6016" y="5229200"/>
            <a:ext cx="144016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Bahnschrift Light SemiCondensed" panose="020B0502040204020203" pitchFamily="34" charset="0"/>
              </a:rPr>
              <a:t>d</a:t>
            </a:r>
            <a:r>
              <a:rPr lang="en-GB" baseline="-25000" dirty="0">
                <a:latin typeface="Bahnschrift Light SemiCondensed" panose="020B0502040204020203" pitchFamily="34" charset="0"/>
              </a:rPr>
              <a:t>o1</a:t>
            </a:r>
            <a:r>
              <a:rPr lang="en-GB" dirty="0">
                <a:latin typeface="Bahnschrift Light SemiCondensed" panose="020B0502040204020203" pitchFamily="34" charset="0"/>
              </a:rPr>
              <a:t> = 1.25 d</a:t>
            </a:r>
            <a:r>
              <a:rPr lang="el-GR" dirty="0">
                <a:latin typeface="Bahnschrift Light SemiCondensed" panose="020B0502040204020203" pitchFamily="34" charset="0"/>
              </a:rPr>
              <a:t>  (6)</a:t>
            </a:r>
            <a:endParaRPr lang="en-GB" dirty="0">
              <a:latin typeface="Bahnschrift Light SemiCondensed" panose="020B0502040204020203" pitchFamily="34" charset="0"/>
            </a:endParaRP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1A31BD3A-D940-4CFC-846F-29AAEB707973}"/>
              </a:ext>
            </a:extLst>
          </p:cNvPr>
          <p:cNvCxnSpPr/>
          <p:nvPr/>
        </p:nvCxnSpPr>
        <p:spPr>
          <a:xfrm>
            <a:off x="4932040" y="548680"/>
            <a:ext cx="1440160" cy="216024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2B6A05A-4AD8-4DB9-A365-714B6FD44DE5}"/>
              </a:ext>
            </a:extLst>
          </p:cNvPr>
          <p:cNvSpPr txBox="1"/>
          <p:nvPr/>
        </p:nvSpPr>
        <p:spPr>
          <a:xfrm>
            <a:off x="6372200" y="33439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Bahnschrift Light SemiCondensed" panose="020B0502040204020203" pitchFamily="34" charset="0"/>
              </a:rPr>
              <a:t>Διάμετρος κεφαλής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l-GR" dirty="0"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200 </a:t>
            </a:r>
            <a:r>
              <a:rPr lang="en-US" dirty="0"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mm</a:t>
            </a:r>
            <a:endParaRPr lang="en-US" dirty="0">
              <a:latin typeface="Bahnschrift Light SemiCondensed" panose="020B050204020402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961104"/>
            <a:ext cx="1544669" cy="15446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2" b="8427"/>
          <a:stretch/>
        </p:blipFill>
        <p:spPr>
          <a:xfrm>
            <a:off x="1691680" y="48646"/>
            <a:ext cx="1612012" cy="114810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8" t="9664" b="15489"/>
          <a:stretch/>
        </p:blipFill>
        <p:spPr bwMode="auto">
          <a:xfrm>
            <a:off x="6815360" y="4991999"/>
            <a:ext cx="1537060" cy="148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555776" y="5877272"/>
            <a:ext cx="403244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>
                <a:latin typeface="Bahnschrift Light SemiCondensed" panose="020B0502040204020203" pitchFamily="34" charset="0"/>
              </a:rPr>
              <a:t>d</a:t>
            </a:r>
            <a:r>
              <a:rPr lang="en-GB" sz="1200" baseline="-25000" dirty="0" err="1">
                <a:latin typeface="Bahnschrift Light SemiCondensed" panose="020B0502040204020203" pitchFamily="34" charset="0"/>
              </a:rPr>
              <a:t>f</a:t>
            </a:r>
            <a:r>
              <a:rPr lang="en-GB" sz="1200" dirty="0">
                <a:latin typeface="Bahnschrift Light SemiCondensed" panose="020B0502040204020203" pitchFamily="34" charset="0"/>
              </a:rPr>
              <a:t>: </a:t>
            </a:r>
            <a:r>
              <a:rPr lang="el-GR" sz="1200" dirty="0">
                <a:latin typeface="Bahnschrift Light SemiCondensed" panose="020B0502040204020203" pitchFamily="34" charset="0"/>
              </a:rPr>
              <a:t>διάμετρος ποδός</a:t>
            </a:r>
          </a:p>
          <a:p>
            <a:pPr algn="ctr"/>
            <a:r>
              <a:rPr lang="en-GB" sz="1200" dirty="0">
                <a:latin typeface="Bahnschrift Light SemiCondensed" panose="020B0502040204020203" pitchFamily="34" charset="0"/>
              </a:rPr>
              <a:t>d</a:t>
            </a:r>
            <a:r>
              <a:rPr lang="en-GB" sz="1200" baseline="-25000" dirty="0">
                <a:latin typeface="Bahnschrift Light SemiCondensed" panose="020B0502040204020203" pitchFamily="34" charset="0"/>
              </a:rPr>
              <a:t>o</a:t>
            </a:r>
            <a:r>
              <a:rPr lang="en-GB" sz="1200" dirty="0">
                <a:latin typeface="Bahnschrift Light SemiCondensed" panose="020B0502040204020203" pitchFamily="34" charset="0"/>
              </a:rPr>
              <a:t>: </a:t>
            </a:r>
            <a:r>
              <a:rPr lang="el-GR" sz="1200" dirty="0">
                <a:latin typeface="Bahnschrift Light SemiCondensed" panose="020B0502040204020203" pitchFamily="34" charset="0"/>
              </a:rPr>
              <a:t>ονομαστική διάμετρος</a:t>
            </a:r>
            <a:br>
              <a:rPr lang="el-GR" sz="1200" dirty="0">
                <a:latin typeface="Bahnschrift Light SemiCondensed" panose="020B0502040204020203" pitchFamily="34" charset="0"/>
              </a:rPr>
            </a:br>
            <a:r>
              <a:rPr lang="en-GB" sz="1200" dirty="0">
                <a:latin typeface="Bahnschrift Light SemiCondensed" panose="020B0502040204020203" pitchFamily="34" charset="0"/>
              </a:rPr>
              <a:t> m: module</a:t>
            </a:r>
          </a:p>
        </p:txBody>
      </p:sp>
      <p:pic>
        <p:nvPicPr>
          <p:cNvPr id="22" name="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8424" y="59890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7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8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3000" dirty="0">
                <a:latin typeface="Bahnschrift Light SemiCondensed" panose="020B0502040204020203" pitchFamily="34" charset="0"/>
              </a:rPr>
              <a:t>ΜΙΚΡΟΙ ΤΡΟΧΟΙ</a:t>
            </a:r>
            <a:endParaRPr lang="en-GB" sz="3000" dirty="0">
              <a:solidFill>
                <a:srgbClr val="FF0000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78706"/>
            <a:ext cx="8928992" cy="6017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>
                <a:latin typeface="Bahnschrift Light SemiCondensed" panose="020B0502040204020203" pitchFamily="34" charset="0"/>
              </a:rPr>
              <a:t>Απλοί τροχοί</a:t>
            </a:r>
            <a:br>
              <a:rPr lang="el-GR" sz="2800" dirty="0">
                <a:latin typeface="Bahnschrift Light SemiCondensed" panose="020B0502040204020203" pitchFamily="34" charset="0"/>
              </a:rPr>
            </a:br>
            <a:r>
              <a:rPr lang="el-GR" sz="2800" dirty="0">
                <a:latin typeface="Bahnschrift Light SemiCondensed" panose="020B0502040204020203" pitchFamily="34" charset="0"/>
              </a:rPr>
              <a:t>	 Κατασκευή με: 				</a:t>
            </a:r>
            <a:endParaRPr lang="en-US" sz="2800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endParaRPr lang="el-GR" sz="2800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endParaRPr lang="el-GR" sz="2800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endParaRPr lang="el-GR" sz="2800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endParaRPr lang="el-GR" sz="1800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r>
              <a:rPr lang="el-GR" sz="2800" dirty="0">
                <a:latin typeface="Bahnschrift Light SemiCondensed" panose="020B0502040204020203" pitchFamily="34" charset="0"/>
              </a:rPr>
              <a:t>Τροχοί με πλήμνη και δίδυμοι τροχοί      </a:t>
            </a:r>
          </a:p>
          <a:p>
            <a:pPr marL="0" indent="0">
              <a:buNone/>
            </a:pPr>
            <a:r>
              <a:rPr lang="el-GR" sz="2800" dirty="0">
                <a:latin typeface="Bahnschrift Light SemiCondensed" panose="020B0502040204020203" pitchFamily="34" charset="0"/>
              </a:rPr>
              <a:t>							</a:t>
            </a:r>
            <a:endParaRPr lang="en-GB" sz="2800" dirty="0">
              <a:latin typeface="Bahnschrift Light SemiCondensed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A767DD-A447-4064-B741-A02171C76F8C}"/>
              </a:ext>
            </a:extLst>
          </p:cNvPr>
          <p:cNvSpPr txBox="1"/>
          <p:nvPr/>
        </p:nvSpPr>
        <p:spPr>
          <a:xfrm>
            <a:off x="755576" y="1630279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60000"/>
              <a:buFont typeface="Wingdings" panose="05000000000000000000" pitchFamily="2" charset="2"/>
              <a:buChar char="§"/>
            </a:pPr>
            <a:r>
              <a:rPr lang="el-GR" sz="2200" dirty="0">
                <a:latin typeface="Bahnschrift Light SemiCondensed" panose="020B0502040204020203" pitchFamily="34" charset="0"/>
              </a:rPr>
              <a:t>Κοπή από ενιαία ράβδο</a:t>
            </a:r>
          </a:p>
          <a:p>
            <a:pPr marL="285750" indent="-285750">
              <a:buSzPct val="60000"/>
              <a:buFont typeface="Wingdings" panose="05000000000000000000" pitchFamily="2" charset="2"/>
              <a:buChar char="§"/>
            </a:pPr>
            <a:r>
              <a:rPr lang="el-GR" sz="2200" dirty="0">
                <a:latin typeface="Bahnschrift Light SemiCondensed" panose="020B0502040204020203" pitchFamily="34" charset="0"/>
              </a:rPr>
              <a:t>Σφυρηλασία</a:t>
            </a:r>
            <a:endParaRPr lang="en-US" sz="2200" dirty="0">
              <a:latin typeface="Bahnschrift Light SemiCondensed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DF291F-ABC5-4A36-AEF7-7A2AF4C71F94}"/>
              </a:ext>
            </a:extLst>
          </p:cNvPr>
          <p:cNvSpPr txBox="1"/>
          <p:nvPr/>
        </p:nvSpPr>
        <p:spPr>
          <a:xfrm>
            <a:off x="6202843" y="3715748"/>
            <a:ext cx="259228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60000"/>
            </a:pPr>
            <a:r>
              <a:rPr lang="el-GR" sz="2800" dirty="0">
                <a:latin typeface="Bahnschrift Light SemiCondensed" panose="020B0502040204020203" pitchFamily="34" charset="0"/>
              </a:rPr>
              <a:t>Κατασκευή με:</a:t>
            </a:r>
          </a:p>
          <a:p>
            <a:pPr marL="285750" indent="-285750">
              <a:buSzPct val="60000"/>
              <a:buFont typeface="Wingdings" panose="05000000000000000000" pitchFamily="2" charset="2"/>
              <a:buChar char="§"/>
            </a:pPr>
            <a:r>
              <a:rPr lang="el-GR" sz="2200" dirty="0">
                <a:latin typeface="Bahnschrift Light SemiCondensed" panose="020B0502040204020203" pitchFamily="34" charset="0"/>
              </a:rPr>
              <a:t>Χύτευση</a:t>
            </a:r>
          </a:p>
          <a:p>
            <a:pPr marL="285750" indent="-285750">
              <a:buSzPct val="60000"/>
              <a:buFont typeface="Wingdings" panose="05000000000000000000" pitchFamily="2" charset="2"/>
              <a:buChar char="§"/>
            </a:pPr>
            <a:r>
              <a:rPr lang="el-GR" sz="2200" dirty="0">
                <a:latin typeface="Bahnschrift Light SemiCondensed" panose="020B0502040204020203" pitchFamily="34" charset="0"/>
              </a:rPr>
              <a:t>Κοπή από ενιαία ράβδο</a:t>
            </a:r>
            <a:endParaRPr lang="en-US" sz="2200" dirty="0">
              <a:latin typeface="Bahnschrift Light SemiCondensed" panose="020B0502040204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5D0761-9174-4B49-B14A-0F247F8BC0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050679"/>
            <a:ext cx="1919661" cy="1645755"/>
          </a:xfrm>
          <a:prstGeom prst="rect">
            <a:avLst/>
          </a:prstGeom>
        </p:spPr>
      </p:pic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010C3D90-B3BD-4C46-A810-E5C793C3159E}"/>
              </a:ext>
            </a:extLst>
          </p:cNvPr>
          <p:cNvCxnSpPr/>
          <p:nvPr/>
        </p:nvCxnSpPr>
        <p:spPr>
          <a:xfrm>
            <a:off x="323528" y="1159769"/>
            <a:ext cx="792088" cy="253007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DF06B93C-B144-4CE5-ABD5-5CDA3468EC31}"/>
              </a:ext>
            </a:extLst>
          </p:cNvPr>
          <p:cNvCxnSpPr/>
          <p:nvPr/>
        </p:nvCxnSpPr>
        <p:spPr>
          <a:xfrm>
            <a:off x="5401652" y="3794959"/>
            <a:ext cx="792088" cy="253007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1" y="1159769"/>
            <a:ext cx="5015219" cy="2044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45279"/>
            <a:ext cx="2692808" cy="25516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1880" y="5085184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Δίδυμοι τροχοί </a:t>
            </a:r>
            <a:endParaRPr lang="en-GB" sz="1200" dirty="0">
              <a:solidFill>
                <a:schemeClr val="bg1"/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8" name="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8424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5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933056"/>
            <a:ext cx="2619375" cy="17430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933056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4876800" cy="1895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9712" y="332656"/>
            <a:ext cx="4968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000" dirty="0">
                <a:latin typeface="Bahnschrift Light SemiCondensed" panose="020B0502040204020203" pitchFamily="34" charset="0"/>
              </a:rPr>
              <a:t>ΠΛΗΜΝΗ</a:t>
            </a:r>
            <a:endParaRPr lang="en-GB" sz="3000" dirty="0">
              <a:latin typeface="Bahnschrift Light SemiCondensed" panose="020B0502040204020203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75856" y="1484784"/>
            <a:ext cx="360040" cy="360040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75856" y="2328866"/>
            <a:ext cx="360040" cy="360040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763688" y="4149080"/>
            <a:ext cx="216024" cy="216024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99792" y="4077072"/>
            <a:ext cx="216024" cy="216024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860032" y="4185084"/>
            <a:ext cx="576064" cy="324036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804248" y="4293096"/>
            <a:ext cx="144016" cy="216024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6416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5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4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l-GR" sz="3000" dirty="0">
                <a:latin typeface="Bahnschrift Light SemiCondensed" panose="020B0502040204020203" pitchFamily="34" charset="0"/>
              </a:rPr>
              <a:t>ΜΕΓΑΛΟΙ ΤΡΟΧΟΙ</a:t>
            </a:r>
            <a:endParaRPr lang="en-GB" sz="3000" dirty="0">
              <a:latin typeface="Bahnschrift Light SemiCondensed" panose="020B0502040204020203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036" y="2908030"/>
            <a:ext cx="3312367" cy="1747300"/>
          </a:xfrm>
        </p:spPr>
      </p:pic>
      <p:grpSp>
        <p:nvGrpSpPr>
          <p:cNvPr id="19" name="Group 18"/>
          <p:cNvGrpSpPr/>
          <p:nvPr/>
        </p:nvGrpSpPr>
        <p:grpSpPr>
          <a:xfrm>
            <a:off x="2326116" y="3042173"/>
            <a:ext cx="1952600" cy="1531913"/>
            <a:chOff x="1331640" y="1618927"/>
            <a:chExt cx="1952600" cy="1531913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2760628" y="1772816"/>
              <a:ext cx="144016" cy="154410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1547664" y="2647306"/>
              <a:ext cx="288032" cy="349646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2472596" y="2454391"/>
              <a:ext cx="576064" cy="229394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869654" y="1618927"/>
              <a:ext cx="288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>
                  <a:solidFill>
                    <a:srgbClr val="C00000"/>
                  </a:solidFill>
                  <a:latin typeface="Bahnschrift Light SemiCondensed" panose="020B0502040204020203" pitchFamily="34" charset="0"/>
                </a:rPr>
                <a:t>3</a:t>
              </a:r>
              <a:endParaRPr lang="en-GB" sz="1400" b="1" dirty="0">
                <a:solidFill>
                  <a:srgbClr val="C00000"/>
                </a:solidFill>
                <a:latin typeface="Bahnschrift Light SemiCondensed" panose="020B050204020402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6208" y="2543413"/>
              <a:ext cx="288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>
                  <a:solidFill>
                    <a:srgbClr val="C00000"/>
                  </a:solidFill>
                  <a:latin typeface="Bahnschrift Light SemiCondensed" panose="020B0502040204020203" pitchFamily="34" charset="0"/>
                </a:rPr>
                <a:t>1</a:t>
              </a:r>
              <a:endParaRPr lang="en-GB" sz="1400" b="1" dirty="0">
                <a:solidFill>
                  <a:srgbClr val="C00000"/>
                </a:solidFill>
                <a:latin typeface="Bahnschrift Light SemiCondensed" panose="020B050204020402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31640" y="2843063"/>
              <a:ext cx="288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>
                  <a:solidFill>
                    <a:srgbClr val="C00000"/>
                  </a:solidFill>
                  <a:latin typeface="Bahnschrift Light SemiCondensed" panose="020B0502040204020203" pitchFamily="34" charset="0"/>
                </a:rPr>
                <a:t>2</a:t>
              </a:r>
              <a:endParaRPr lang="en-GB" sz="1400" b="1" dirty="0">
                <a:solidFill>
                  <a:srgbClr val="C00000"/>
                </a:solidFill>
                <a:latin typeface="Bahnschrift Light SemiCondensed" panose="020B0502040204020203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5496" y="3573016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l-GR" sz="2000" dirty="0">
                <a:latin typeface="Bahnschrift Light SemiCondensed" panose="020B0502040204020203" pitchFamily="34" charset="0"/>
              </a:rPr>
              <a:t>Πλήμνη</a:t>
            </a:r>
          </a:p>
          <a:p>
            <a:pPr marL="342900" indent="-342900">
              <a:buAutoNum type="arabicPeriod"/>
            </a:pPr>
            <a:r>
              <a:rPr lang="el-GR" sz="2000" dirty="0">
                <a:latin typeface="Bahnschrift Light SemiCondensed" panose="020B0502040204020203" pitchFamily="34" charset="0"/>
              </a:rPr>
              <a:t>Βραχίονες</a:t>
            </a:r>
          </a:p>
          <a:p>
            <a:pPr marL="342900" indent="-342900">
              <a:buAutoNum type="arabicPeriod"/>
            </a:pPr>
            <a:r>
              <a:rPr lang="el-GR" sz="2000" dirty="0">
                <a:latin typeface="Bahnschrift Light SemiCondensed" panose="020B0502040204020203" pitchFamily="34" charset="0"/>
              </a:rPr>
              <a:t>Στεφάνη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060B40-D48E-4FEA-BFAF-5497415F248C}"/>
              </a:ext>
            </a:extLst>
          </p:cNvPr>
          <p:cNvSpPr txBox="1"/>
          <p:nvPr/>
        </p:nvSpPr>
        <p:spPr>
          <a:xfrm>
            <a:off x="6094512" y="743089"/>
            <a:ext cx="259228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60000"/>
            </a:pPr>
            <a:r>
              <a:rPr lang="el-GR" sz="2800" dirty="0">
                <a:latin typeface="Bahnschrift Light SemiCondensed" panose="020B0502040204020203" pitchFamily="34" charset="0"/>
              </a:rPr>
              <a:t>Κατασκευή με:</a:t>
            </a:r>
          </a:p>
          <a:p>
            <a:pPr marL="285750" indent="-285750">
              <a:buSzPct val="60000"/>
              <a:buFont typeface="Wingdings" panose="05000000000000000000" pitchFamily="2" charset="2"/>
              <a:buChar char="§"/>
            </a:pPr>
            <a:r>
              <a:rPr lang="el-GR" sz="2200" dirty="0">
                <a:latin typeface="Bahnschrift Light SemiCondensed" panose="020B0502040204020203" pitchFamily="34" charset="0"/>
              </a:rPr>
              <a:t>Χύτευση ή συγκόλληση</a:t>
            </a:r>
          </a:p>
          <a:p>
            <a:pPr marL="285750" indent="-285750">
              <a:buSzPct val="60000"/>
              <a:buFont typeface="Wingdings" panose="05000000000000000000" pitchFamily="2" charset="2"/>
              <a:buChar char="§"/>
            </a:pPr>
            <a:r>
              <a:rPr lang="el-GR" sz="2200" dirty="0">
                <a:latin typeface="Bahnschrift Light SemiCondensed" panose="020B0502040204020203" pitchFamily="34" charset="0"/>
              </a:rPr>
              <a:t>Πολλές φορές διαιρούμενοι</a:t>
            </a:r>
            <a:endParaRPr lang="en-US" sz="2200" dirty="0">
              <a:latin typeface="Bahnschrift Light SemiCondensed" panose="020B0502040204020203" pitchFamily="34" charset="0"/>
            </a:endParaRP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7B992232-EB5D-4004-99E6-D75523F79B6F}"/>
              </a:ext>
            </a:extLst>
          </p:cNvPr>
          <p:cNvCxnSpPr/>
          <p:nvPr/>
        </p:nvCxnSpPr>
        <p:spPr>
          <a:xfrm>
            <a:off x="5262712" y="761871"/>
            <a:ext cx="792088" cy="253007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1E41E56-97BF-476A-91D8-E1EAD02D073F}"/>
              </a:ext>
            </a:extLst>
          </p:cNvPr>
          <p:cNvSpPr txBox="1"/>
          <p:nvPr/>
        </p:nvSpPr>
        <p:spPr>
          <a:xfrm>
            <a:off x="1115616" y="6021288"/>
            <a:ext cx="3863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dirty="0">
                <a:latin typeface="Bahnschrift Light SemiCondensed" panose="020B0502040204020203" pitchFamily="34" charset="0"/>
              </a:rPr>
              <a:t>α</a:t>
            </a:r>
            <a:r>
              <a:rPr lang="en-US" dirty="0">
                <a:latin typeface="Bahnschrift Light SemiCondensed" panose="020B0502040204020203" pitchFamily="34" charset="0"/>
              </a:rPr>
              <a:t>, b, c, d: </a:t>
            </a:r>
            <a:r>
              <a:rPr lang="el-GR" dirty="0">
                <a:latin typeface="Bahnschrift Light SemiCondensed" panose="020B0502040204020203" pitchFamily="34" charset="0"/>
              </a:rPr>
              <a:t>χυτοί τροχοί</a:t>
            </a:r>
          </a:p>
          <a:p>
            <a:pPr algn="r"/>
            <a:r>
              <a:rPr lang="en-US" dirty="0">
                <a:latin typeface="Bahnschrift Light SemiCondensed" panose="020B0502040204020203" pitchFamily="34" charset="0"/>
              </a:rPr>
              <a:t>e, f, g: </a:t>
            </a:r>
            <a:r>
              <a:rPr lang="el-GR" dirty="0">
                <a:latin typeface="Bahnschrift Light SemiCondensed" panose="020B0502040204020203" pitchFamily="34" charset="0"/>
              </a:rPr>
              <a:t>τροχοί με στεφάνη επιστέψεως</a:t>
            </a:r>
            <a:endParaRPr lang="en-US" dirty="0">
              <a:latin typeface="Bahnschrift Light SemiCondensed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08030"/>
            <a:ext cx="4036828" cy="38415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77" y="335354"/>
            <a:ext cx="2684699" cy="2013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136" y="888374"/>
            <a:ext cx="2323159" cy="1846730"/>
          </a:xfrm>
          <a:prstGeom prst="rect">
            <a:avLst/>
          </a:prstGeom>
        </p:spPr>
      </p:pic>
      <p:pic>
        <p:nvPicPr>
          <p:cNvPr id="13" name="6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3577" y="60968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2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8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el-GR" sz="3000" dirty="0">
                <a:latin typeface="Bahnschrift Light SemiCondensed" panose="020B0502040204020203" pitchFamily="34" charset="0"/>
              </a:rPr>
              <a:t>ΥΠΟΛΟΓΙΣΜΟΣ ΜΕΓΑΛΟΥ ΤΡΟΧΟΥ ΜΕ ΒΡΑΧΙΟΝΕΣ</a:t>
            </a:r>
            <a:endParaRPr lang="en-GB" sz="3000" dirty="0">
              <a:latin typeface="Bahnschrift Light SemiCondensed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052736"/>
                <a:ext cx="8928992" cy="5688632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l-GR" sz="2800" dirty="0">
                    <a:latin typeface="Bahnschrift Light SemiCondensed" panose="020B0502040204020203" pitchFamily="34" charset="0"/>
                  </a:rPr>
                  <a:t>Προς μεταφορά στρεπτική ροπή: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1" i="1" smtClean="0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GB" sz="2800" b="1" i="1" smtClean="0">
                            <a:latin typeface="Cambria Math"/>
                          </a:rPr>
                          <m:t>𝒅</m:t>
                        </m:r>
                      </m:sub>
                    </m:sSub>
                    <m:d>
                      <m:dPr>
                        <m:ctrlPr>
                          <a:rPr lang="en-GB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1" i="1" smtClean="0">
                            <a:latin typeface="Cambria Math"/>
                          </a:rPr>
                          <m:t>𝒌𝒑</m:t>
                        </m:r>
                        <m:r>
                          <a:rPr lang="en-GB" sz="2800" b="1" i="1" smtClean="0">
                            <a:latin typeface="Cambria Math"/>
                          </a:rPr>
                          <m:t> </m:t>
                        </m:r>
                        <m:r>
                          <a:rPr lang="en-GB" sz="2800" b="1" i="1" smtClean="0">
                            <a:latin typeface="Cambria Math"/>
                          </a:rPr>
                          <m:t>𝒄𝒎</m:t>
                        </m:r>
                      </m:e>
                    </m:d>
                    <m:r>
                      <a:rPr lang="en-GB" sz="2800" b="1" i="1" smtClean="0">
                        <a:latin typeface="Cambria Math"/>
                      </a:rPr>
                      <m:t>=</m:t>
                    </m:r>
                    <m:r>
                      <a:rPr lang="en-GB" sz="2800" b="1" i="1" smtClean="0">
                        <a:latin typeface="Cambria Math"/>
                      </a:rPr>
                      <m:t>𝟕𝟏𝟔𝟐𝟎</m:t>
                    </m:r>
                    <m:f>
                      <m:fPr>
                        <m:ctrlPr>
                          <a:rPr lang="en-GB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latin typeface="Cambria Math"/>
                          </a:rPr>
                          <m:t>𝑵</m:t>
                        </m:r>
                        <m:r>
                          <a:rPr lang="en-GB" sz="2800" b="1" i="1" smtClean="0">
                            <a:latin typeface="Cambria Math"/>
                          </a:rPr>
                          <m:t> (</m:t>
                        </m:r>
                        <m:r>
                          <a:rPr lang="en-GB" sz="2800" b="1" i="1" smtClean="0">
                            <a:latin typeface="Cambria Math"/>
                          </a:rPr>
                          <m:t>𝑷𝑺</m:t>
                        </m:r>
                        <m:r>
                          <a:rPr lang="en-GB" sz="2800" b="1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GB" sz="2800" b="1" i="1" smtClean="0">
                            <a:latin typeface="Cambria Math"/>
                          </a:rPr>
                          <m:t>𝒏</m:t>
                        </m:r>
                        <m:r>
                          <a:rPr lang="en-GB" sz="2800" b="1" i="1" smtClean="0">
                            <a:latin typeface="Cambria Math"/>
                          </a:rPr>
                          <m:t> (</m:t>
                        </m:r>
                        <m:r>
                          <a:rPr lang="en-GB" sz="2800" b="1" i="1" smtClean="0">
                            <a:latin typeface="Cambria Math"/>
                          </a:rPr>
                          <m:t>𝒓𝒑𝒎</m:t>
                        </m:r>
                        <m:r>
                          <a:rPr lang="en-GB" sz="2800" b="1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l-GR" sz="2800" b="1" dirty="0">
                    <a:latin typeface="Bahnschrift Light SemiCondensed" panose="020B0502040204020203" pitchFamily="34" charset="0"/>
                  </a:rPr>
                  <a:t> </a:t>
                </a:r>
                <a:r>
                  <a:rPr lang="el-GR" sz="2800" dirty="0">
                    <a:latin typeface="Bahnschrift Light SemiCondensed" panose="020B0502040204020203" pitchFamily="34" charset="0"/>
                  </a:rPr>
                  <a:t>  (7)</a:t>
                </a:r>
                <a:r>
                  <a:rPr lang="en-GB" sz="2800" dirty="0">
                    <a:latin typeface="Bahnschrift Light SemiCondensed" panose="020B0502040204020203" pitchFamily="34" charset="0"/>
                  </a:rPr>
                  <a:t> </a:t>
                </a:r>
                <a:r>
                  <a:rPr lang="en-GB" sz="2800" b="1" dirty="0">
                    <a:latin typeface="Bahnschrift Light SemiCondensed" panose="020B0502040204020203" pitchFamily="34" charset="0"/>
                  </a:rPr>
                  <a:t>,</a:t>
                </a:r>
                <a:r>
                  <a:rPr lang="el-GR" sz="2800" b="1" dirty="0">
                    <a:latin typeface="Bahnschrift Light SemiCondensed" panose="020B0502040204020203" pitchFamily="34" charset="0"/>
                  </a:rPr>
                  <a:t> </a:t>
                </a:r>
                <a:r>
                  <a:rPr lang="en-GB" sz="2800" b="1" dirty="0">
                    <a:latin typeface="Bahnschrift Light SemiCondensed" panose="020B0502040204020203" pitchFamily="34" charset="0"/>
                  </a:rPr>
                  <a:t>	</a:t>
                </a:r>
                <a:r>
                  <a:rPr lang="en-GB" sz="2200" dirty="0">
                    <a:latin typeface="Bahnschrift Light SemiCondensed" panose="020B0502040204020203" pitchFamily="34" charset="0"/>
                  </a:rPr>
                  <a:t>N:</a:t>
                </a:r>
                <a:r>
                  <a:rPr lang="el-GR" sz="2200" dirty="0">
                    <a:latin typeface="Bahnschrift Light SemiCondensed" panose="020B0502040204020203" pitchFamily="34" charset="0"/>
                  </a:rPr>
                  <a:t> μεταφερόμενη ισχύς</a:t>
                </a:r>
                <a:br>
                  <a:rPr lang="el-GR" sz="2200" dirty="0">
                    <a:latin typeface="Bahnschrift Light SemiCondensed" panose="020B0502040204020203" pitchFamily="34" charset="0"/>
                  </a:rPr>
                </a:br>
                <a:r>
                  <a:rPr lang="el-GR" sz="2200" dirty="0">
                    <a:latin typeface="Bahnschrift Light SemiCondensed" panose="020B0502040204020203" pitchFamily="34" charset="0"/>
                  </a:rPr>
                  <a:t>						</a:t>
                </a:r>
                <a:r>
                  <a:rPr lang="en-GB" sz="2200" dirty="0">
                    <a:latin typeface="Bahnschrift Light SemiCondensed" panose="020B0502040204020203" pitchFamily="34" charset="0"/>
                  </a:rPr>
                  <a:t>n: </a:t>
                </a:r>
                <a:r>
                  <a:rPr lang="el-GR" sz="2200" dirty="0">
                    <a:latin typeface="Bahnschrift Light SemiCondensed" panose="020B0502040204020203" pitchFamily="34" charset="0"/>
                  </a:rPr>
                  <a:t>ταχύτητα περιστροφής</a:t>
                </a:r>
                <a:endParaRPr lang="en-GB" sz="2200" b="1" dirty="0">
                  <a:latin typeface="Bahnschrift Light SemiCondensed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l-GR" sz="2800" dirty="0">
                    <a:latin typeface="Bahnschrift Light SemiCondensed" panose="020B0502040204020203" pitchFamily="34" charset="0"/>
                  </a:rPr>
                  <a:t/>
                </a:r>
                <a:br>
                  <a:rPr lang="el-GR" sz="2800" dirty="0">
                    <a:latin typeface="Bahnschrift Light SemiCondensed" panose="020B0502040204020203" pitchFamily="34" charset="0"/>
                  </a:rPr>
                </a:br>
                <a:r>
                  <a:rPr lang="el-GR" sz="2800" dirty="0">
                    <a:latin typeface="Bahnschrift Light SemiCondensed" panose="020B0502040204020203" pitchFamily="34" charset="0"/>
                  </a:rPr>
                  <a:t>Απαιτούμενη ολική περιφεριακή δύναμη:</a:t>
                </a:r>
              </a:p>
              <a:p>
                <a:pPr marL="0" indent="0">
                  <a:buNone/>
                </a:pPr>
                <a:endParaRPr lang="el-GR" sz="900" dirty="0">
                  <a:latin typeface="Bahnschrift Light SemiCondensed" panose="020B0502040204020203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GB" sz="2800" b="1" i="1" smtClean="0">
                              <a:latin typeface="Cambria Math"/>
                            </a:rPr>
                            <m:t>𝒖</m:t>
                          </m:r>
                        </m:sub>
                      </m:sSub>
                      <m:r>
                        <a:rPr lang="en-GB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GB" sz="2800" b="1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1" i="1" smtClean="0"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GB" sz="2800" b="1" i="1" smtClean="0">
                                  <a:latin typeface="Cambria Math"/>
                                </a:rPr>
                                <m:t>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GB" sz="2800" b="1" i="1" smtClean="0">
                                  <a:latin typeface="Cambria Math"/>
                                </a:rPr>
                                <m:t>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800" b="1" dirty="0">
                  <a:latin typeface="Bahnschrift Light SemiCondensed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l-GR" sz="2800" dirty="0">
                    <a:latin typeface="Bahnschrift Light SemiCondensed" panose="020B0502040204020203" pitchFamily="34" charset="0"/>
                  </a:rPr>
                  <a:t/>
                </a:r>
                <a:br>
                  <a:rPr lang="el-GR" sz="2800" dirty="0">
                    <a:latin typeface="Bahnschrift Light SemiCondensed" panose="020B0502040204020203" pitchFamily="34" charset="0"/>
                  </a:rPr>
                </a:br>
                <a:r>
                  <a:rPr lang="el-GR" sz="2800" dirty="0">
                    <a:latin typeface="Bahnschrift Light SemiCondensed" panose="020B0502040204020203" pitchFamily="34" charset="0"/>
                  </a:rPr>
                  <a:t>Αριθμός βραχιόνων (</a:t>
                </a:r>
                <a:r>
                  <a:rPr lang="en-GB" sz="2800" dirty="0" err="1">
                    <a:latin typeface="Bahnschrift Light SemiCondensed" panose="020B0502040204020203" pitchFamily="34" charset="0"/>
                  </a:rPr>
                  <a:t>i</a:t>
                </a:r>
                <a:r>
                  <a:rPr lang="el-GR" sz="2800" dirty="0">
                    <a:latin typeface="Bahnschrift Light SemiCondensed" panose="020B0502040204020203" pitchFamily="34" charset="0"/>
                  </a:rPr>
                  <a:t> </a:t>
                </a:r>
                <a:r>
                  <a:rPr lang="en-GB" sz="2800" dirty="0">
                    <a:latin typeface="Bahnschrift Light SemiCondensed" panose="020B0502040204020203" pitchFamily="34" charset="0"/>
                    <a:cs typeface="Times New Roman"/>
                  </a:rPr>
                  <a:t>≥</a:t>
                </a:r>
                <a:r>
                  <a:rPr lang="el-GR" sz="2800" dirty="0">
                    <a:latin typeface="Bahnschrift Light SemiCondensed" panose="020B0502040204020203" pitchFamily="34" charset="0"/>
                    <a:cs typeface="Times New Roman"/>
                  </a:rPr>
                  <a:t> 4):</a:t>
                </a:r>
              </a:p>
              <a:p>
                <a:pPr marL="0" indent="0">
                  <a:buNone/>
                </a:pPr>
                <a:r>
                  <a:rPr lang="el-GR" sz="2800" dirty="0">
                    <a:latin typeface="Bahnschrift Light SemiCondensed" panose="020B0502040204020203" pitchFamily="34" charset="0"/>
                    <a:cs typeface="Times New Roman"/>
                  </a:rPr>
                  <a:t>	για αδιαίρετους τροχούς:</a:t>
                </a:r>
                <a:r>
                  <a:rPr lang="en-GB" sz="2800" dirty="0">
                    <a:latin typeface="Bahnschrift Light SemiCondensed" panose="020B0502040204020203" pitchFamily="34" charset="0"/>
                    <a:cs typeface="Times New Roman"/>
                  </a:rPr>
                  <a:t>  </a:t>
                </a:r>
                <a:r>
                  <a:rPr lang="el-GR" sz="2800" dirty="0">
                    <a:latin typeface="Bahnschrift Light SemiCondensed" panose="020B0502040204020203" pitchFamily="34" charset="0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/>
                        <a:cs typeface="Times New Roman"/>
                      </a:rPr>
                      <m:t>𝒊</m:t>
                    </m:r>
                    <m:r>
                      <a:rPr lang="en-GB" sz="2800" b="1" i="1" smtClean="0">
                        <a:latin typeface="Cambria Math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GB" sz="2800" b="1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GB" sz="2800" b="1" i="1" smtClean="0">
                            <a:latin typeface="Cambria Math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GB" sz="2800" b="1" i="1" smtClean="0">
                            <a:latin typeface="Cambria Math"/>
                            <a:cs typeface="Times New Roman"/>
                          </a:rPr>
                          <m:t>𝟕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GB" sz="2800" b="1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GB" sz="2800" b="1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sz="2800" b="1" i="1" smtClean="0">
                                <a:latin typeface="Cambria Math"/>
                                <a:cs typeface="Times New Roman"/>
                              </a:rPr>
                              <m:t>𝒅</m:t>
                            </m:r>
                          </m:e>
                          <m:sub>
                            <m:r>
                              <a:rPr lang="en-GB" sz="2800" b="1" i="1" smtClean="0">
                                <a:latin typeface="Cambria Math"/>
                                <a:cs typeface="Times New Roman"/>
                              </a:rPr>
                              <m:t>𝒐</m:t>
                            </m:r>
                          </m:sub>
                        </m:sSub>
                      </m:e>
                    </m:rad>
                  </m:oMath>
                </a14:m>
                <a:r>
                  <a:rPr lang="el-GR" sz="2800" b="1" dirty="0">
                    <a:latin typeface="Bahnschrift Light SemiCondensed" panose="020B0502040204020203" pitchFamily="34" charset="0"/>
                    <a:cs typeface="Times New Roman"/>
                  </a:rPr>
                  <a:t>  </a:t>
                </a:r>
                <a:r>
                  <a:rPr lang="el-GR" sz="2800" dirty="0">
                    <a:latin typeface="Bahnschrift Light SemiCondensed" panose="020B0502040204020203" pitchFamily="34" charset="0"/>
                    <a:cs typeface="Times New Roman"/>
                  </a:rPr>
                  <a:t>(8)</a:t>
                </a:r>
              </a:p>
              <a:p>
                <a:pPr marL="0" indent="0">
                  <a:buNone/>
                </a:pPr>
                <a:r>
                  <a:rPr lang="el-GR" sz="2800" dirty="0">
                    <a:latin typeface="Bahnschrift Light SemiCondensed" panose="020B0502040204020203" pitchFamily="34" charset="0"/>
                    <a:cs typeface="Times New Roman"/>
                  </a:rPr>
                  <a:t>	για διαιρούμενους τροχούς:</a:t>
                </a:r>
                <a:r>
                  <a:rPr lang="en-GB" sz="2800" dirty="0">
                    <a:latin typeface="Bahnschrift Light SemiCondensed" panose="020B0502040204020203" pitchFamily="34" charset="0"/>
                    <a:cs typeface="Times New Roman"/>
                  </a:rPr>
                  <a:t>   </a:t>
                </a:r>
                <a14:m>
                  <m:oMath xmlns:m="http://schemas.openxmlformats.org/officeDocument/2006/math">
                    <m:r>
                      <a:rPr lang="en-GB" sz="2800" b="1" i="1">
                        <a:latin typeface="Cambria Math"/>
                        <a:cs typeface="Times New Roman"/>
                      </a:rPr>
                      <m:t>𝒊</m:t>
                    </m:r>
                    <m:r>
                      <a:rPr lang="en-GB" sz="2800" b="1" i="1">
                        <a:latin typeface="Cambria Math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GB" sz="28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GB" sz="2800" b="1" i="1" smtClean="0">
                            <a:latin typeface="Cambria Math"/>
                            <a:cs typeface="Times New Roman"/>
                          </a:rPr>
                          <m:t>𝟖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GB" sz="28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GB" sz="28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sz="2800" b="1" i="1">
                                <a:latin typeface="Cambria Math"/>
                                <a:cs typeface="Times New Roman"/>
                              </a:rPr>
                              <m:t>𝒅</m:t>
                            </m:r>
                          </m:e>
                          <m:sub>
                            <m:r>
                              <a:rPr lang="en-GB" sz="2800" b="1" i="1">
                                <a:latin typeface="Cambria Math"/>
                                <a:cs typeface="Times New Roman"/>
                              </a:rPr>
                              <m:t>𝒐</m:t>
                            </m:r>
                          </m:sub>
                        </m:sSub>
                      </m:e>
                    </m:rad>
                  </m:oMath>
                </a14:m>
                <a:r>
                  <a:rPr lang="el-GR" sz="2800" b="1" dirty="0">
                    <a:latin typeface="Bahnschrift Light SemiCondensed" panose="020B0502040204020203" pitchFamily="34" charset="0"/>
                  </a:rPr>
                  <a:t>   </a:t>
                </a:r>
                <a:r>
                  <a:rPr lang="el-GR" sz="2800" dirty="0">
                    <a:latin typeface="Bahnschrift Light SemiCondensed" panose="020B0502040204020203" pitchFamily="34" charset="0"/>
                  </a:rPr>
                  <a:t>(9)</a:t>
                </a:r>
                <a:r>
                  <a:rPr lang="el-GR" sz="2800" b="1" dirty="0">
                    <a:latin typeface="Bahnschrift Light SemiCondensed" panose="020B0502040204020203" pitchFamily="34" charset="0"/>
                  </a:rPr>
                  <a:t>,	</a:t>
                </a:r>
                <a:r>
                  <a:rPr lang="en-GB" sz="2200" dirty="0">
                    <a:latin typeface="Bahnschrift Light SemiCondensed" panose="020B0502040204020203" pitchFamily="34" charset="0"/>
                  </a:rPr>
                  <a:t>d</a:t>
                </a:r>
                <a:r>
                  <a:rPr lang="en-GB" sz="2200" baseline="-25000" dirty="0">
                    <a:latin typeface="Bahnschrift Light SemiCondensed" panose="020B0502040204020203" pitchFamily="34" charset="0"/>
                  </a:rPr>
                  <a:t>o</a:t>
                </a:r>
                <a:r>
                  <a:rPr lang="en-GB" sz="2200" dirty="0">
                    <a:latin typeface="Bahnschrift Light SemiCondensed" panose="020B0502040204020203" pitchFamily="34" charset="0"/>
                  </a:rPr>
                  <a:t>: </a:t>
                </a:r>
                <a:r>
                  <a:rPr lang="el-GR" sz="2200" dirty="0">
                    <a:latin typeface="Bahnschrift Light SemiCondensed" panose="020B0502040204020203" pitchFamily="34" charset="0"/>
                  </a:rPr>
                  <a:t>σε </a:t>
                </a:r>
                <a:r>
                  <a:rPr lang="en-GB" sz="2200" dirty="0">
                    <a:latin typeface="Bahnschrift Light SemiCondensed" panose="020B0502040204020203" pitchFamily="34" charset="0"/>
                  </a:rPr>
                  <a:t>mm</a:t>
                </a:r>
                <a:endParaRPr lang="en-GB" sz="2200" b="1" dirty="0">
                  <a:latin typeface="Bahnschrift Light SemiCondensed" panose="020B0502040204020203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052736"/>
                <a:ext cx="8928992" cy="5688632"/>
              </a:xfrm>
              <a:blipFill>
                <a:blip r:embed="rId4"/>
                <a:stretch>
                  <a:fillRect l="-1230" t="-1179" b="-2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4" t="3894" r="12590" b="2189"/>
          <a:stretch/>
        </p:blipFill>
        <p:spPr>
          <a:xfrm>
            <a:off x="6444208" y="3068960"/>
            <a:ext cx="2162976" cy="201622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732240" y="3284984"/>
            <a:ext cx="793456" cy="0"/>
          </a:xfrm>
          <a:prstGeom prst="straightConnector1">
            <a:avLst/>
          </a:prstGeom>
          <a:ln w="28575">
            <a:solidFill>
              <a:srgbClr val="C0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77084" y="3134163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C00000"/>
                </a:solidFill>
                <a:latin typeface="Bahnschrift Light SemiCondensed" panose="020B0502040204020203" pitchFamily="34" charset="0"/>
              </a:rPr>
              <a:t>P</a:t>
            </a:r>
            <a:r>
              <a:rPr lang="en-GB" sz="1400" b="1" baseline="-25000" dirty="0">
                <a:solidFill>
                  <a:srgbClr val="C00000"/>
                </a:solidFill>
                <a:latin typeface="Bahnschrift Light SemiCondensed" panose="020B0502040204020203" pitchFamily="34" charset="0"/>
              </a:rPr>
              <a:t>u</a:t>
            </a:r>
            <a:endParaRPr lang="en-GB" sz="1400" b="1" dirty="0">
              <a:solidFill>
                <a:srgbClr val="C00000"/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10" name="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9512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1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l-GR" sz="3000" dirty="0">
                <a:latin typeface="Bahnschrift Light SemiCondensed" panose="020B0502040204020203" pitchFamily="34" charset="0"/>
              </a:rPr>
              <a:t>ΥΠΟΛΟΓΙΣΜΟΣ ΜΕΓΑΛΟΥ ΤΡΟΧΟΥ ΜΕ ΒΡΑΧΙΟΝΕΣ</a:t>
            </a:r>
            <a:endParaRPr lang="en-GB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052736"/>
                <a:ext cx="8928992" cy="568863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dirty="0">
                    <a:latin typeface="Bahnschrift Light SemiCondensed" panose="020B0502040204020203" pitchFamily="34" charset="0"/>
                  </a:rPr>
                  <a:t>Κύρια καταπόνηση βραχιόνων      </a:t>
                </a:r>
                <a:r>
                  <a:rPr lang="el-GR" sz="3000" dirty="0">
                    <a:latin typeface="Bahnschrift Light SemiCondensed" panose="020B0502040204020203" pitchFamily="34" charset="0"/>
                  </a:rPr>
                  <a:t>ΚΑΜΨΗ </a:t>
                </a:r>
              </a:p>
              <a:p>
                <a:pPr marL="0" indent="0">
                  <a:buNone/>
                </a:pPr>
                <a:endParaRPr lang="en-GB" sz="3000" dirty="0">
                  <a:latin typeface="Bahnschrift Light SemiCondensed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l-GR" sz="3000" dirty="0">
                    <a:latin typeface="Bahnschrift Light SemiCondensed" panose="020B0502040204020203" pitchFamily="34" charset="0"/>
                  </a:rPr>
                  <a:t>Δύναμη υπολογισμού βραχίονα:</a:t>
                </a:r>
                <a:r>
                  <a:rPr lang="en-GB" sz="3000" dirty="0">
                    <a:latin typeface="Bahnschrift Light SemiCondensed" panose="020B0502040204020203" pitchFamily="34" charset="0"/>
                  </a:rPr>
                  <a:t>  </a:t>
                </a:r>
                <a:r>
                  <a:rPr lang="en-GB" sz="2000" dirty="0">
                    <a:latin typeface="Bahnschrift Light SemiCondensed" panose="020B0502040204020203" pitchFamily="34" charset="0"/>
                  </a:rPr>
                  <a:t/>
                </a:r>
                <a:br>
                  <a:rPr lang="en-GB" sz="2000" dirty="0">
                    <a:latin typeface="Bahnschrift Light SemiCondensed" panose="020B0502040204020203" pitchFamily="34" charset="0"/>
                  </a:rPr>
                </a:br>
                <a:r>
                  <a:rPr lang="el-GR" sz="3000" dirty="0">
                    <a:latin typeface="Bahnschrift Light SemiCondensed" panose="020B0502040204020203" pitchFamily="34" charset="0"/>
                  </a:rPr>
                  <a:t> </a:t>
                </a:r>
                <a:endParaRPr lang="en-GB" sz="3000" b="1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3000" b="1" i="0" smtClean="0">
                              <a:latin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GB" sz="3000" b="1" i="1" smtClean="0">
                              <a:latin typeface="Cambria Math"/>
                            </a:rPr>
                            <m:t>𝒖</m:t>
                          </m:r>
                        </m:sub>
                        <m:sup>
                          <m:r>
                            <a:rPr lang="en-GB" sz="3000" b="1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GB" sz="3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3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3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000" b="1" i="1" smtClean="0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GB" sz="3000" b="1" i="1" smtClean="0">
                                  <a:latin typeface="Cambria Math"/>
                                </a:rPr>
                                <m:t>𝒖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skw"/>
                              <m:ctrlPr>
                                <a:rPr lang="en-GB" sz="3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000" b="1" i="1" smtClean="0">
                                  <a:latin typeface="Cambria Math"/>
                                </a:rPr>
                                <m:t>𝒊</m:t>
                              </m:r>
                            </m:num>
                            <m:den>
                              <m:r>
                                <a:rPr lang="en-GB" sz="3000" b="1" i="1" smtClean="0"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</m:den>
                      </m:f>
                      <m:r>
                        <a:rPr lang="el-GR" sz="3000" b="1" i="1" smtClean="0">
                          <a:latin typeface="Cambria Math"/>
                        </a:rPr>
                        <m:t>  </m:t>
                      </m:r>
                      <m:r>
                        <a:rPr lang="el-GR" sz="3000" b="0" i="1" smtClean="0">
                          <a:latin typeface="Cambria Math"/>
                        </a:rPr>
                        <m:t>(10)</m:t>
                      </m:r>
                    </m:oMath>
                  </m:oMathPara>
                </a14:m>
                <a:endParaRPr lang="en-GB" sz="3000" dirty="0">
                  <a:latin typeface="Bahnschrift Light SemiCondensed" panose="020B0502040204020203" pitchFamily="34" charset="0"/>
                </a:endParaRPr>
              </a:p>
              <a:p>
                <a:pPr marL="0" indent="0">
                  <a:buNone/>
                </a:pPr>
                <a:endParaRPr lang="el-GR" sz="3000" dirty="0">
                  <a:latin typeface="Bahnschrift Light SemiCondensed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l-GR" sz="3000" dirty="0">
                    <a:latin typeface="Bahnschrift Light SemiCondensed" panose="020B0502040204020203" pitchFamily="34" charset="0"/>
                  </a:rPr>
                  <a:t>Ροπή κάμψης στον πόδα του βραχίονα:</a:t>
                </a:r>
                <a:endParaRPr lang="en-GB" sz="1000" dirty="0">
                  <a:latin typeface="Bahnschrift Light SemiCondensed" panose="020B0502040204020203" pitchFamily="34" charset="0"/>
                </a:endParaRPr>
              </a:p>
              <a:p>
                <a:pPr marL="0" indent="0">
                  <a:buNone/>
                </a:pPr>
                <a:endParaRPr lang="el-GR" sz="800" dirty="0">
                  <a:latin typeface="Bahnschrift Light SemiCondensed" panose="020B0502040204020203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000" b="1" i="0" smtClean="0">
                              <a:latin typeface="Cambria Math"/>
                            </a:rPr>
                            <m:t>𝐌</m:t>
                          </m:r>
                        </m:e>
                        <m:sub>
                          <m:r>
                            <a:rPr lang="en-GB" sz="3000" b="1" i="1" smtClean="0">
                              <a:latin typeface="Cambria Math"/>
                            </a:rPr>
                            <m:t>𝒃</m:t>
                          </m:r>
                        </m:sub>
                      </m:sSub>
                      <m:r>
                        <a:rPr lang="en-GB" sz="3000" b="1" i="1" smtClean="0">
                          <a:latin typeface="Cambria Math"/>
                        </a:rPr>
                        <m:t>=</m:t>
                      </m:r>
                      <m:r>
                        <a:rPr lang="en-GB" sz="3000" b="1" i="1" smtClean="0">
                          <a:latin typeface="Cambria Math"/>
                        </a:rPr>
                        <m:t>𝒓</m:t>
                      </m:r>
                      <m:r>
                        <a:rPr lang="en-GB" sz="3000" b="1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GB" sz="3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000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GB" sz="3000" b="1" i="1" smtClean="0">
                              <a:latin typeface="Cambria Math"/>
                            </a:rPr>
                            <m:t>𝒖</m:t>
                          </m:r>
                        </m:sub>
                      </m:sSub>
                      <m:r>
                        <a:rPr lang="en-GB" sz="3000" b="1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GB" sz="3000" b="1" dirty="0">
                  <a:latin typeface="Bahnschrift Light Semi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052736"/>
                <a:ext cx="8928992" cy="5688632"/>
              </a:xfrm>
              <a:blipFill rotWithShape="1">
                <a:blip r:embed="rId4"/>
                <a:stretch>
                  <a:fillRect l="-1776" t="-13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5076056" y="1412776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492895"/>
            <a:ext cx="2736304" cy="2277973"/>
          </a:xfrm>
          <a:prstGeom prst="rect">
            <a:avLst/>
          </a:prstGeom>
        </p:spPr>
      </p:pic>
      <p:pic>
        <p:nvPicPr>
          <p:cNvPr id="8" name="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71656" y="6165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2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692696"/>
                <a:ext cx="8928992" cy="576064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sz="2600" dirty="0">
                    <a:latin typeface="Bahnschrift Light SemiCondensed" panose="020B0502040204020203" pitchFamily="34" charset="0"/>
                  </a:rPr>
                  <a:t>Ροπή αντίστασης στον πόδα του βραχίονα: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b="1" i="1" smtClean="0">
                              <a:latin typeface="Cambria Math"/>
                            </a:rPr>
                            <m:t>𝑾</m:t>
                          </m:r>
                        </m:e>
                        <m:sub>
                          <m:r>
                            <a:rPr lang="en-GB" sz="2600" b="1" i="1" smtClean="0">
                              <a:latin typeface="Cambria Math"/>
                            </a:rPr>
                            <m:t>𝒃</m:t>
                          </m:r>
                        </m:sub>
                      </m:sSub>
                      <m:r>
                        <a:rPr lang="en-GB" sz="26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600" b="1" i="1" smtClean="0">
                              <a:latin typeface="Cambria Math"/>
                            </a:rPr>
                            <m:t>𝜽</m:t>
                          </m:r>
                          <m:r>
                            <a:rPr lang="en-GB" sz="2600" b="1" i="1" smtClean="0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sz="2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GB" sz="2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600" b="1" i="1" smtClean="0">
                                      <a:latin typeface="Cambria Math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GB" sz="2600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GB" sz="26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GB" sz="2600" b="1" i="1" smtClean="0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l-GR" sz="2600" b="1" i="1" smtClean="0">
                          <a:latin typeface="Cambria Math"/>
                        </a:rPr>
                        <m:t>  </m:t>
                      </m:r>
                      <m:r>
                        <a:rPr lang="el-GR" sz="2600" b="0" i="1" smtClean="0">
                          <a:latin typeface="Cambria Math"/>
                        </a:rPr>
                        <m:t>(11)</m:t>
                      </m:r>
                    </m:oMath>
                  </m:oMathPara>
                </a14:m>
                <a:endParaRPr lang="en-GB" sz="2600" dirty="0">
                  <a:latin typeface="Bahnschrift Light SemiCondensed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l-GR" sz="2600" dirty="0">
                    <a:latin typeface="Bahnschrift Light SemiCondensed" panose="020B0502040204020203" pitchFamily="34" charset="0"/>
                  </a:rPr>
                  <a:t>Αναπτυσσόμενη καμπτική τάση: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600" b="1" i="1" smtClean="0">
                            <a:latin typeface="Cambria Math"/>
                          </a:rPr>
                          <m:t>𝝈</m:t>
                        </m:r>
                      </m:e>
                      <m:sub>
                        <m:r>
                          <a:rPr lang="en-GB" sz="2600" b="1" i="1" smtClean="0">
                            <a:latin typeface="Cambria Math"/>
                          </a:rPr>
                          <m:t>𝒃</m:t>
                        </m:r>
                      </m:sub>
                    </m:sSub>
                    <m:r>
                      <a:rPr lang="el-GR" sz="26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2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600" b="1" i="0" smtClean="0">
                                <a:latin typeface="Cambria Math"/>
                              </a:rPr>
                              <m:t>𝚳</m:t>
                            </m:r>
                          </m:e>
                          <m:sub>
                            <m:r>
                              <a:rPr lang="en-GB" sz="2600" b="1" i="1" smtClean="0">
                                <a:latin typeface="Cambria Math"/>
                              </a:rPr>
                              <m:t>𝒃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600" b="1" i="1" smtClean="0">
                                <a:latin typeface="Cambria Math"/>
                              </a:rPr>
                              <m:t>𝑾</m:t>
                            </m:r>
                          </m:e>
                          <m:sub>
                            <m:r>
                              <a:rPr lang="en-GB" sz="2600" b="1" i="1" smtClean="0">
                                <a:latin typeface="Cambria Math"/>
                              </a:rPr>
                              <m:t>𝒃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600" b="1" dirty="0">
                    <a:latin typeface="Bahnschrift Light SemiCondensed" panose="020B0502040204020203" pitchFamily="34" charset="0"/>
                  </a:rPr>
                  <a:t> </a:t>
                </a:r>
                <a:endParaRPr lang="en-GB" sz="2600" b="1" dirty="0">
                  <a:latin typeface="Bahnschrift Light SemiCondensed" panose="020B0502040204020203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Bahnschrift Light Semi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692696"/>
                <a:ext cx="8928992" cy="5760640"/>
              </a:xfrm>
              <a:blipFill rotWithShape="1">
                <a:blip r:embed="rId4"/>
                <a:stretch>
                  <a:fillRect l="-1230" t="-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-90264"/>
            <a:ext cx="8229600" cy="1143000"/>
          </a:xfrm>
        </p:spPr>
        <p:txBody>
          <a:bodyPr>
            <a:normAutofit/>
          </a:bodyPr>
          <a:lstStyle/>
          <a:p>
            <a:r>
              <a:rPr lang="el-GR" sz="3000" dirty="0">
                <a:latin typeface="Bahnschrift Light SemiCondensed" panose="020B0502040204020203" pitchFamily="34" charset="0"/>
              </a:rPr>
              <a:t>ΥΠΟΛΟΓΙΣΜΟΣ ΜΕΓΑΛΟΥ ΤΡΟΧΟΥ ΜΕ ΒΡΑΧΙΟΝΕΣ</a:t>
            </a:r>
            <a:endParaRPr lang="en-GB" sz="3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475656" y="2924364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23728" y="2708920"/>
            <a:ext cx="1296144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>
                <a:latin typeface="Bahnschrift Light SemiCondensed" panose="020B0502040204020203" pitchFamily="34" charset="0"/>
              </a:rPr>
              <a:t>σ</a:t>
            </a:r>
            <a:r>
              <a:rPr lang="en-GB" sz="2200" b="1" baseline="-25000" dirty="0">
                <a:latin typeface="Bahnschrift Light SemiCondensed" panose="020B0502040204020203" pitchFamily="34" charset="0"/>
              </a:rPr>
              <a:t>b</a:t>
            </a:r>
            <a:r>
              <a:rPr lang="en-GB" sz="2200" b="1" dirty="0">
                <a:latin typeface="Bahnschrift Light SemiCondensed" panose="020B0502040204020203" pitchFamily="34" charset="0"/>
              </a:rPr>
              <a:t> </a:t>
            </a:r>
            <a:r>
              <a:rPr lang="en-GB" sz="2200" b="1" dirty="0">
                <a:latin typeface="Times New Roman"/>
                <a:cs typeface="Times New Roman"/>
              </a:rPr>
              <a:t>≤ </a:t>
            </a:r>
            <a:r>
              <a:rPr lang="el-GR" sz="2200" b="1" dirty="0">
                <a:latin typeface="Bahnschrift Light SemiCondensed" panose="020B0502040204020203" pitchFamily="34" charset="0"/>
                <a:cs typeface="Times New Roman"/>
              </a:rPr>
              <a:t>σ</a:t>
            </a:r>
            <a:r>
              <a:rPr lang="el-GR" sz="2200" b="1" baseline="-25000" dirty="0">
                <a:latin typeface="Bahnschrift Light SemiCondensed" panose="020B0502040204020203" pitchFamily="34" charset="0"/>
                <a:cs typeface="Times New Roman"/>
              </a:rPr>
              <a:t>επ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9832" y="2708920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latin typeface="Bahnschrift Light SemiCondensed" panose="020B0502040204020203" pitchFamily="34" charset="0"/>
                <a:cs typeface="Times New Roman"/>
              </a:rPr>
              <a:t>, </a:t>
            </a:r>
            <a:r>
              <a:rPr lang="en-GB" b="1" dirty="0">
                <a:latin typeface="Bahnschrift Light SemiCondensed" panose="020B0502040204020203" pitchFamily="34" charset="0"/>
                <a:cs typeface="Times New Roman"/>
              </a:rPr>
              <a:t> </a:t>
            </a:r>
            <a:r>
              <a:rPr lang="el-GR" b="1" dirty="0">
                <a:latin typeface="Bahnschrift Light SemiCondensed" panose="020B0502040204020203" pitchFamily="34" charset="0"/>
                <a:cs typeface="Times New Roman"/>
              </a:rPr>
              <a:t> </a:t>
            </a:r>
            <a:r>
              <a:rPr lang="en-GB" b="1" dirty="0">
                <a:latin typeface="Bahnschrift Light SemiCondensed" panose="020B0502040204020203" pitchFamily="34" charset="0"/>
                <a:cs typeface="Times New Roman"/>
              </a:rPr>
              <a:t> </a:t>
            </a:r>
            <a:r>
              <a:rPr lang="el-GR" b="1" dirty="0">
                <a:latin typeface="Bahnschrift Light SemiCondensed" panose="020B0502040204020203" pitchFamily="34" charset="0"/>
                <a:cs typeface="Times New Roman"/>
              </a:rPr>
              <a:t>   για χυτοσίδηρο:  σ</a:t>
            </a:r>
            <a:r>
              <a:rPr lang="el-GR" b="1" baseline="-25000" dirty="0">
                <a:latin typeface="Bahnschrift Light SemiCondensed" panose="020B0502040204020203" pitchFamily="34" charset="0"/>
                <a:cs typeface="Times New Roman"/>
              </a:rPr>
              <a:t>επ</a:t>
            </a:r>
            <a:r>
              <a:rPr lang="el-GR" b="1" dirty="0">
                <a:latin typeface="Bahnschrift Light SemiCondensed" panose="020B0502040204020203" pitchFamily="34" charset="0"/>
                <a:cs typeface="Times New Roman"/>
              </a:rPr>
              <a:t> = </a:t>
            </a:r>
            <a:r>
              <a:rPr lang="en-GB" b="1" dirty="0">
                <a:latin typeface="Bahnschrift Light SemiCondensed" panose="020B0502040204020203" pitchFamily="34" charset="0"/>
                <a:cs typeface="Times New Roman"/>
              </a:rPr>
              <a:t>29.42</a:t>
            </a:r>
            <a:r>
              <a:rPr lang="el-GR" b="1" dirty="0">
                <a:latin typeface="Bahnschrift Light SemiCondensed" panose="020B0502040204020203" pitchFamily="34" charset="0"/>
                <a:cs typeface="Times New Roman"/>
              </a:rPr>
              <a:t> </a:t>
            </a:r>
            <a:r>
              <a:rPr lang="en-GB" b="1" dirty="0">
                <a:latin typeface="Bahnschrift Light SemiCondensed" panose="020B0502040204020203" pitchFamily="34" charset="0"/>
                <a:cs typeface="Times New Roman"/>
              </a:rPr>
              <a:t>MPa</a:t>
            </a:r>
            <a:r>
              <a:rPr lang="el-GR" b="1" dirty="0">
                <a:latin typeface="Bahnschrift Light SemiCondensed" panose="020B0502040204020203" pitchFamily="34" charset="0"/>
                <a:cs typeface="Times New Roman"/>
              </a:rPr>
              <a:t> </a:t>
            </a:r>
            <a:br>
              <a:rPr lang="el-GR" b="1" dirty="0">
                <a:latin typeface="Bahnschrift Light SemiCondensed" panose="020B0502040204020203" pitchFamily="34" charset="0"/>
                <a:cs typeface="Times New Roman"/>
              </a:rPr>
            </a:br>
            <a:r>
              <a:rPr lang="el-GR" b="1" dirty="0">
                <a:latin typeface="Bahnschrift Light SemiCondensed" panose="020B0502040204020203" pitchFamily="34" charset="0"/>
                <a:cs typeface="Times New Roman"/>
              </a:rPr>
              <a:t>          για χυτοχάλυβα:  σ</a:t>
            </a:r>
            <a:r>
              <a:rPr lang="el-GR" b="1" baseline="-25000" dirty="0">
                <a:latin typeface="Bahnschrift Light SemiCondensed" panose="020B0502040204020203" pitchFamily="34" charset="0"/>
                <a:cs typeface="Times New Roman"/>
              </a:rPr>
              <a:t>επ</a:t>
            </a:r>
            <a:r>
              <a:rPr lang="el-GR" b="1" dirty="0">
                <a:latin typeface="Bahnschrift Light SemiCondensed" panose="020B0502040204020203" pitchFamily="34" charset="0"/>
                <a:cs typeface="Times New Roman"/>
              </a:rPr>
              <a:t> = </a:t>
            </a:r>
            <a:r>
              <a:rPr lang="en-GB" b="1" dirty="0">
                <a:latin typeface="Bahnschrift Light SemiCondensed" panose="020B0502040204020203" pitchFamily="34" charset="0"/>
                <a:cs typeface="Times New Roman"/>
              </a:rPr>
              <a:t>58.84</a:t>
            </a:r>
            <a:r>
              <a:rPr lang="el-GR" b="1" dirty="0">
                <a:latin typeface="Bahnschrift Light SemiCondensed" panose="020B0502040204020203" pitchFamily="34" charset="0"/>
                <a:cs typeface="Times New Roman"/>
              </a:rPr>
              <a:t> </a:t>
            </a:r>
            <a:r>
              <a:rPr lang="en-GB" b="1" dirty="0">
                <a:latin typeface="Bahnschrift Light SemiCondensed" panose="020B0502040204020203" pitchFamily="34" charset="0"/>
                <a:cs typeface="Times New Roman"/>
              </a:rPr>
              <a:t>MPa</a:t>
            </a:r>
            <a:endParaRPr lang="en-GB" b="1" dirty="0">
              <a:latin typeface="Bahnschrift Light SemiCondensed" panose="020B0502040204020203" pitchFamily="34" charset="0"/>
            </a:endParaRP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619655"/>
                  </p:ext>
                </p:extLst>
              </p:nvPr>
            </p:nvGraphicFramePr>
            <p:xfrm>
              <a:off x="107504" y="3379871"/>
              <a:ext cx="5472608" cy="418687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363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3630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600" b="1" dirty="0">
                              <a:latin typeface="Bahnschrift Light SemiCondensed" panose="020B0502040204020203" pitchFamily="34" charset="0"/>
                            </a:rPr>
                            <a:t>Πλάτος</a:t>
                          </a:r>
                          <a:r>
                            <a:rPr lang="el-GR" sz="1600" b="1" baseline="0" dirty="0">
                              <a:latin typeface="Bahnschrift Light SemiCondensed" panose="020B0502040204020203" pitchFamily="34" charset="0"/>
                            </a:rPr>
                            <a:t> βραχίονα στην πλήμνη</a:t>
                          </a:r>
                          <a:endParaRPr lang="en-GB" sz="1600" b="1" dirty="0">
                            <a:latin typeface="Bahnschrift Light SemiCondensed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aseline="0" dirty="0">
                              <a:latin typeface="Bahnschrift Light SemiCondensed" panose="020B0502040204020203" pitchFamily="34" charset="0"/>
                            </a:rPr>
                            <a:t>h</a:t>
                          </a:r>
                          <a:r>
                            <a:rPr lang="en-GB" sz="1600" baseline="-25000" dirty="0">
                              <a:latin typeface="Bahnschrift Light SemiCondensed" panose="020B0502040204020203" pitchFamily="34" charset="0"/>
                            </a:rPr>
                            <a:t>1</a:t>
                          </a:r>
                          <a:r>
                            <a:rPr lang="en-GB" sz="1600" baseline="0" dirty="0">
                              <a:latin typeface="Bahnschrift Light SemiCondensed" panose="020B0502040204020203" pitchFamily="34" charset="0"/>
                            </a:rPr>
                            <a:t> = (8…10)m</a:t>
                          </a:r>
                          <a:endParaRPr lang="en-GB" sz="1600" dirty="0">
                            <a:latin typeface="Bahnschrift Light SemiCondensed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600" b="1" dirty="0">
                              <a:latin typeface="Bahnschrift Light SemiCondensed" panose="020B0502040204020203" pitchFamily="34" charset="0"/>
                            </a:rPr>
                            <a:t>Πλάτος βραχίονα στη</a:t>
                          </a:r>
                          <a:r>
                            <a:rPr lang="el-GR" sz="1600" b="1" baseline="0" dirty="0">
                              <a:latin typeface="Bahnschrift Light SemiCondensed" panose="020B0502040204020203" pitchFamily="34" charset="0"/>
                            </a:rPr>
                            <a:t> στεφάνη</a:t>
                          </a:r>
                          <a:endParaRPr lang="en-GB" sz="1600" b="1" dirty="0">
                            <a:latin typeface="Bahnschrift Light SemiCondensed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aseline="0" dirty="0">
                              <a:latin typeface="Bahnschrift Light SemiCondensed" panose="020B0502040204020203" pitchFamily="34" charset="0"/>
                            </a:rPr>
                            <a:t>h</a:t>
                          </a:r>
                          <a:r>
                            <a:rPr lang="en-GB" sz="1600" baseline="-25000" dirty="0">
                              <a:latin typeface="Bahnschrift Light SemiCondensed" panose="020B0502040204020203" pitchFamily="34" charset="0"/>
                            </a:rPr>
                            <a:t>2</a:t>
                          </a:r>
                          <a:r>
                            <a:rPr lang="en-GB" sz="1600" baseline="0" dirty="0">
                              <a:latin typeface="Bahnschrift Light SemiCondensed" panose="020B0502040204020203" pitchFamily="34" charset="0"/>
                            </a:rPr>
                            <a:t> = 4/5 h</a:t>
                          </a:r>
                          <a:r>
                            <a:rPr lang="en-GB" sz="1600" baseline="-25000" dirty="0">
                              <a:latin typeface="Bahnschrift Light SemiCondensed" panose="020B0502040204020203" pitchFamily="34" charset="0"/>
                            </a:rPr>
                            <a:t>1</a:t>
                          </a:r>
                          <a:r>
                            <a:rPr lang="en-GB" sz="1600" baseline="0" dirty="0">
                              <a:latin typeface="Bahnschrift Light SemiCondensed" panose="020B0502040204020203" pitchFamily="34" charset="0"/>
                            </a:rPr>
                            <a:t> = (</a:t>
                          </a:r>
                          <a:r>
                            <a:rPr lang="el-GR" sz="1600" baseline="0" dirty="0">
                              <a:latin typeface="Bahnschrift Light SemiCondensed" panose="020B0502040204020203" pitchFamily="34" charset="0"/>
                            </a:rPr>
                            <a:t>6</a:t>
                          </a:r>
                          <a:r>
                            <a:rPr lang="en-GB" sz="1600" baseline="0" dirty="0">
                              <a:latin typeface="Bahnschrift Light SemiCondensed" panose="020B0502040204020203" pitchFamily="34" charset="0"/>
                            </a:rPr>
                            <a:t>…</a:t>
                          </a:r>
                          <a:r>
                            <a:rPr lang="el-GR" sz="1600" baseline="0" dirty="0">
                              <a:latin typeface="Bahnschrift Light SemiCondensed" panose="020B0502040204020203" pitchFamily="34" charset="0"/>
                            </a:rPr>
                            <a:t>8</a:t>
                          </a:r>
                          <a:r>
                            <a:rPr lang="en-GB" sz="1600" baseline="0" dirty="0">
                              <a:latin typeface="Bahnschrift Light SemiCondensed" panose="020B0502040204020203" pitchFamily="34" charset="0"/>
                            </a:rPr>
                            <a:t>) m</a:t>
                          </a:r>
                          <a:endParaRPr lang="en-GB" sz="1600" dirty="0">
                            <a:latin typeface="Bahnschrift Light SemiCondensed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600" b="1" dirty="0">
                              <a:latin typeface="Bahnschrift Light SemiCondensed" panose="020B0502040204020203" pitchFamily="34" charset="0"/>
                            </a:rPr>
                            <a:t>Πλάτος</a:t>
                          </a:r>
                          <a:r>
                            <a:rPr lang="el-GR" sz="1600" b="1" baseline="0" dirty="0">
                              <a:latin typeface="Bahnschrift Light SemiCondensed" panose="020B0502040204020203" pitchFamily="34" charset="0"/>
                            </a:rPr>
                            <a:t> κυρίως νεύρου </a:t>
                          </a:r>
                          <a:endParaRPr lang="en-GB" sz="1600" b="1" dirty="0">
                            <a:latin typeface="Bahnschrift Light SemiCondensed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600" baseline="0" dirty="0">
                              <a:latin typeface="Bahnschrift Light SemiCondensed" panose="020B0502040204020203" pitchFamily="34" charset="0"/>
                            </a:rPr>
                            <a:t>θ</a:t>
                          </a:r>
                          <a:r>
                            <a:rPr lang="en-GB" sz="1600" baseline="0" dirty="0">
                              <a:latin typeface="Bahnschrift Light SemiCondensed" panose="020B0502040204020203" pitchFamily="34" charset="0"/>
                            </a:rPr>
                            <a:t> = </a:t>
                          </a:r>
                          <a:r>
                            <a:rPr lang="el-GR" sz="1600" baseline="0" dirty="0">
                              <a:latin typeface="Bahnschrift Light SemiCondensed" panose="020B0502040204020203" pitchFamily="34" charset="0"/>
                            </a:rPr>
                            <a:t>1/5 </a:t>
                          </a:r>
                          <a:r>
                            <a:rPr lang="en-GB" sz="1600" baseline="0" dirty="0">
                              <a:latin typeface="Bahnschrift Light SemiCondensed" panose="020B0502040204020203" pitchFamily="34" charset="0"/>
                            </a:rPr>
                            <a:t>h</a:t>
                          </a:r>
                          <a:r>
                            <a:rPr lang="en-GB" sz="1600" baseline="-25000" dirty="0">
                              <a:latin typeface="Bahnschrift Light SemiCondensed" panose="020B0502040204020203" pitchFamily="34" charset="0"/>
                            </a:rPr>
                            <a:t>1</a:t>
                          </a:r>
                          <a:r>
                            <a:rPr lang="el-GR" sz="1600" baseline="-25000" dirty="0">
                              <a:latin typeface="Bahnschrift Light SemiCondensed" panose="020B0502040204020203" pitchFamily="34" charset="0"/>
                            </a:rPr>
                            <a:t> </a:t>
                          </a:r>
                          <a:r>
                            <a:rPr lang="el-GR" sz="1600" baseline="0" dirty="0">
                              <a:latin typeface="Bahnschrift Light SemiCondensed" panose="020B0502040204020203" pitchFamily="34" charset="0"/>
                            </a:rPr>
                            <a:t>= </a:t>
                          </a:r>
                          <a:r>
                            <a:rPr lang="en-GB" sz="1600" baseline="0" dirty="0">
                              <a:latin typeface="Bahnschrift Light SemiCondensed" panose="020B0502040204020203" pitchFamily="34" charset="0"/>
                            </a:rPr>
                            <a:t>(</a:t>
                          </a:r>
                          <a:r>
                            <a:rPr lang="el-GR" sz="1600" baseline="0" dirty="0">
                              <a:latin typeface="Bahnschrift Light SemiCondensed" panose="020B0502040204020203" pitchFamily="34" charset="0"/>
                            </a:rPr>
                            <a:t>1.5</a:t>
                          </a:r>
                          <a:r>
                            <a:rPr lang="en-GB" sz="1600" baseline="0" dirty="0">
                              <a:latin typeface="Bahnschrift Light SemiCondensed" panose="020B0502040204020203" pitchFamily="34" charset="0"/>
                            </a:rPr>
                            <a:t>…</a:t>
                          </a:r>
                          <a:r>
                            <a:rPr lang="el-GR" sz="1600" baseline="0" dirty="0">
                              <a:latin typeface="Bahnschrift Light SemiCondensed" panose="020B0502040204020203" pitchFamily="34" charset="0"/>
                            </a:rPr>
                            <a:t>2</a:t>
                          </a:r>
                          <a:r>
                            <a:rPr lang="en-GB" sz="1600" baseline="0" dirty="0">
                              <a:latin typeface="Bahnschrift Light SemiCondensed" panose="020B0502040204020203" pitchFamily="34" charset="0"/>
                            </a:rPr>
                            <a:t>) m</a:t>
                          </a:r>
                          <a:endParaRPr lang="en-GB" sz="1600" dirty="0">
                            <a:latin typeface="Bahnschrift Light SemiCondensed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600" b="1" dirty="0">
                              <a:latin typeface="Bahnschrift Light SemiCondensed" panose="020B0502040204020203" pitchFamily="34" charset="0"/>
                            </a:rPr>
                            <a:t>Πλάτος δευτερευόντος νεύρου</a:t>
                          </a:r>
                          <a:endParaRPr lang="en-GB" sz="1600" b="1" dirty="0">
                            <a:latin typeface="Bahnschrift Light SemiCondensed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600" baseline="0" dirty="0">
                              <a:latin typeface="Bahnschrift Light SemiCondensed" panose="020B0502040204020203" pitchFamily="34" charset="0"/>
                            </a:rPr>
                            <a:t>Θ’</a:t>
                          </a:r>
                          <a:r>
                            <a:rPr lang="en-GB" sz="1600" baseline="0" dirty="0">
                              <a:latin typeface="Bahnschrift Light SemiCondensed" panose="020B0502040204020203" pitchFamily="34" charset="0"/>
                            </a:rPr>
                            <a:t> = </a:t>
                          </a:r>
                          <a:r>
                            <a:rPr lang="el-GR" sz="1600" baseline="0" dirty="0">
                              <a:latin typeface="Bahnschrift Light SemiCondensed" panose="020B0502040204020203" pitchFamily="34" charset="0"/>
                            </a:rPr>
                            <a:t>1/6 </a:t>
                          </a:r>
                          <a:r>
                            <a:rPr lang="en-GB" sz="1600" baseline="0" dirty="0">
                              <a:latin typeface="Bahnschrift Light SemiCondensed" panose="020B0502040204020203" pitchFamily="34" charset="0"/>
                            </a:rPr>
                            <a:t>h</a:t>
                          </a:r>
                          <a:r>
                            <a:rPr lang="en-GB" sz="1600" baseline="-25000" dirty="0">
                              <a:latin typeface="Bahnschrift Light SemiCondensed" panose="020B0502040204020203" pitchFamily="34" charset="0"/>
                            </a:rPr>
                            <a:t>1</a:t>
                          </a:r>
                          <a:r>
                            <a:rPr lang="el-GR" sz="1600" baseline="-25000" dirty="0">
                              <a:latin typeface="Bahnschrift Light SemiCondensed" panose="020B0502040204020203" pitchFamily="34" charset="0"/>
                            </a:rPr>
                            <a:t> </a:t>
                          </a:r>
                          <a:r>
                            <a:rPr lang="el-GR" sz="1600" baseline="0" dirty="0">
                              <a:latin typeface="Bahnschrift Light SemiCondensed" panose="020B0502040204020203" pitchFamily="34" charset="0"/>
                            </a:rPr>
                            <a:t>= 1.5</a:t>
                          </a:r>
                          <a:r>
                            <a:rPr lang="en-GB" sz="1600" baseline="0" dirty="0">
                              <a:latin typeface="Bahnschrift Light SemiCondensed" panose="020B0502040204020203" pitchFamily="34" charset="0"/>
                            </a:rPr>
                            <a:t> m</a:t>
                          </a:r>
                          <a:endParaRPr lang="en-GB" sz="1600" dirty="0">
                            <a:latin typeface="Bahnschrift Light SemiCondensed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600" b="1" dirty="0">
                              <a:latin typeface="Bahnschrift Light SemiCondensed" panose="020B0502040204020203" pitchFamily="34" charset="0"/>
                            </a:rPr>
                            <a:t>Μήκος πλήμνης</a:t>
                          </a:r>
                          <a:endParaRPr lang="en-GB" sz="1600" b="1" dirty="0">
                            <a:latin typeface="Bahnschrift Light SemiCondensed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𝑙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/>
                                        <a:ea typeface="Cambria Math"/>
                                      </a:rPr>
                                      <m:t>40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b="0" i="1" smtClean="0">
                                        <a:latin typeface="Cambria Math"/>
                                        <a:ea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GB" sz="1600" b="0" i="1" smtClean="0">
                                        <a:latin typeface="Cambria Math"/>
                                        <a:ea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b="0" i="1" smtClean="0">
                                        <a:latin typeface="Cambria Math"/>
                                        <a:ea typeface="Cambria Math"/>
                                      </a:rPr>
                                      <m:t>1.2…1.5</m:t>
                                    </m:r>
                                  </m:e>
                                </m:d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GB" sz="1600" dirty="0">
                            <a:latin typeface="Bahnschrift Light SemiCondensed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l-GR" sz="1600" b="1" dirty="0">
                              <a:latin typeface="Bahnschrift Light SemiCondensed" panose="020B0502040204020203" pitchFamily="34" charset="0"/>
                            </a:rPr>
                            <a:t>Πάχος πλήμνης</a:t>
                          </a:r>
                          <a:endParaRPr lang="en-GB" sz="1600" b="1" dirty="0">
                            <a:latin typeface="Bahnschrift Light SemiCondensed" panose="020B05020402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Bahnschrift Light SemiCondensed" panose="020B0502040204020203" pitchFamily="34" charset="0"/>
                            </a:rPr>
                            <a:t>w</a:t>
                          </a:r>
                          <a:r>
                            <a:rPr lang="en-GB" sz="1600" baseline="0" dirty="0">
                              <a:latin typeface="Bahnschrift Light SemiCondensed" panose="020B0502040204020203" pitchFamily="34" charset="0"/>
                            </a:rPr>
                            <a:t> = 0.4 d + 1 cm </a:t>
                          </a:r>
                          <a:r>
                            <a:rPr lang="el-GR" sz="1600" baseline="0" dirty="0">
                              <a:latin typeface="Bahnschrift Light SemiCondensed" panose="020B0502040204020203" pitchFamily="34" charset="0"/>
                            </a:rPr>
                            <a:t>για χυτοσίδηρο</a:t>
                          </a:r>
                          <a:endParaRPr lang="en-GB" sz="1600" dirty="0">
                            <a:latin typeface="Bahnschrift Light SemiCondensed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Bahnschrift Light SemiCondensed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>
                              <a:latin typeface="Bahnschrift Light SemiCondensed" panose="020B0502040204020203" pitchFamily="34" charset="0"/>
                            </a:rPr>
                            <a:t>w</a:t>
                          </a:r>
                          <a:r>
                            <a:rPr lang="en-GB" sz="1600" baseline="0" dirty="0">
                              <a:latin typeface="Bahnschrift Light SemiCondensed" panose="020B0502040204020203" pitchFamily="34" charset="0"/>
                            </a:rPr>
                            <a:t> = 0.</a:t>
                          </a:r>
                          <a:r>
                            <a:rPr lang="el-GR" sz="1600" baseline="0" dirty="0">
                              <a:latin typeface="Bahnschrift Light SemiCondensed" panose="020B0502040204020203" pitchFamily="34" charset="0"/>
                            </a:rPr>
                            <a:t>3</a:t>
                          </a:r>
                          <a:r>
                            <a:rPr lang="en-GB" sz="1600" baseline="0" dirty="0">
                              <a:latin typeface="Bahnschrift Light SemiCondensed" panose="020B0502040204020203" pitchFamily="34" charset="0"/>
                            </a:rPr>
                            <a:t> d + 1 cm </a:t>
                          </a:r>
                          <a:r>
                            <a:rPr lang="el-GR" sz="1600" baseline="0" dirty="0">
                              <a:latin typeface="Bahnschrift Light SemiCondensed" panose="020B0502040204020203" pitchFamily="34" charset="0"/>
                            </a:rPr>
                            <a:t>για χυτοχάλυβα</a:t>
                          </a:r>
                          <a:endParaRPr lang="en-GB" sz="1600" dirty="0">
                            <a:latin typeface="Bahnschrift Light SemiCondensed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600" b="1" dirty="0">
                              <a:latin typeface="Bahnschrift Light SemiCondensed" panose="020B0502040204020203" pitchFamily="34" charset="0"/>
                            </a:rPr>
                            <a:t>Πάχος στεφάνης</a:t>
                          </a:r>
                          <a:endParaRPr lang="en-GB" sz="1600" b="1" dirty="0">
                            <a:latin typeface="Bahnschrift Light SemiCondensed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Bahnschrift Light SemiCondensed" panose="020B0502040204020203" pitchFamily="34" charset="0"/>
                            </a:rPr>
                            <a:t>S </a:t>
                          </a:r>
                          <a:r>
                            <a:rPr lang="en-GB" sz="1600" dirty="0">
                              <a:latin typeface="Times New Roman"/>
                              <a:cs typeface="Times New Roman"/>
                            </a:rPr>
                            <a:t>≥ </a:t>
                          </a:r>
                          <a:r>
                            <a:rPr lang="en-GB" sz="1600" dirty="0">
                              <a:latin typeface="Bahnschrift Light SemiCondensed" panose="020B0502040204020203" pitchFamily="34" charset="0"/>
                              <a:cs typeface="Times New Roman"/>
                            </a:rPr>
                            <a:t>4 m</a:t>
                          </a:r>
                          <a:endParaRPr lang="en-GB" sz="1600" dirty="0">
                            <a:latin typeface="Bahnschrift Light SemiCondensed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619655"/>
                  </p:ext>
                </p:extLst>
              </p:nvPr>
            </p:nvGraphicFramePr>
            <p:xfrm>
              <a:off x="107504" y="3379871"/>
              <a:ext cx="5472608" cy="314547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3630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273630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600" b="1" dirty="0">
                              <a:latin typeface="Bahnschrift Light SemiCondensed" panose="020B0502040204020203" pitchFamily="34" charset="0"/>
                            </a:rPr>
                            <a:t>Πλάτος</a:t>
                          </a:r>
                          <a:r>
                            <a:rPr lang="el-GR" sz="1600" b="1" baseline="0" dirty="0">
                              <a:latin typeface="Bahnschrift Light SemiCondensed" panose="020B0502040204020203" pitchFamily="34" charset="0"/>
                            </a:rPr>
                            <a:t> </a:t>
                          </a:r>
                          <a:r>
                            <a:rPr lang="el-GR" sz="1600" b="1" baseline="0" dirty="0" smtClean="0">
                              <a:latin typeface="Bahnschrift Light SemiCondensed" panose="020B0502040204020203" pitchFamily="34" charset="0"/>
                            </a:rPr>
                            <a:t>βραχίονα </a:t>
                          </a:r>
                          <a:r>
                            <a:rPr lang="el-GR" sz="1600" b="1" baseline="0" dirty="0">
                              <a:latin typeface="Bahnschrift Light SemiCondensed" panose="020B0502040204020203" pitchFamily="34" charset="0"/>
                            </a:rPr>
                            <a:t>στην πλήμνη</a:t>
                          </a:r>
                          <a:endParaRPr lang="en-GB" sz="1600" b="1" dirty="0">
                            <a:latin typeface="Bahnschrift Light SemiCondensed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aseline="0" dirty="0">
                              <a:latin typeface="Bahnschrift Light SemiCondensed" panose="020B0502040204020203" pitchFamily="34" charset="0"/>
                            </a:rPr>
                            <a:t>h</a:t>
                          </a:r>
                          <a:r>
                            <a:rPr lang="en-GB" sz="1600" baseline="-25000" dirty="0">
                              <a:latin typeface="Bahnschrift Light SemiCondensed" panose="020B0502040204020203" pitchFamily="34" charset="0"/>
                            </a:rPr>
                            <a:t>1</a:t>
                          </a:r>
                          <a:r>
                            <a:rPr lang="en-GB" sz="1600" baseline="0" dirty="0">
                              <a:latin typeface="Bahnschrift Light SemiCondensed" panose="020B0502040204020203" pitchFamily="34" charset="0"/>
                            </a:rPr>
                            <a:t> = (8…10)m</a:t>
                          </a:r>
                          <a:endParaRPr lang="en-GB" sz="1600" dirty="0">
                            <a:latin typeface="Bahnschrift Light SemiCondensed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600" b="1" dirty="0">
                              <a:latin typeface="Bahnschrift Light SemiCondensed" panose="020B0502040204020203" pitchFamily="34" charset="0"/>
                            </a:rPr>
                            <a:t>Πλάτος </a:t>
                          </a:r>
                          <a:r>
                            <a:rPr lang="el-GR" sz="1600" b="1" dirty="0" smtClean="0">
                              <a:latin typeface="Bahnschrift Light SemiCondensed" panose="020B0502040204020203" pitchFamily="34" charset="0"/>
                            </a:rPr>
                            <a:t>βραχίονα </a:t>
                          </a:r>
                          <a:r>
                            <a:rPr lang="el-GR" sz="1600" b="1" dirty="0">
                              <a:latin typeface="Bahnschrift Light SemiCondensed" panose="020B0502040204020203" pitchFamily="34" charset="0"/>
                            </a:rPr>
                            <a:t>στη</a:t>
                          </a:r>
                          <a:r>
                            <a:rPr lang="el-GR" sz="1600" b="1" baseline="0" dirty="0">
                              <a:latin typeface="Bahnschrift Light SemiCondensed" panose="020B0502040204020203" pitchFamily="34" charset="0"/>
                            </a:rPr>
                            <a:t> στεφάνη</a:t>
                          </a:r>
                          <a:endParaRPr lang="en-GB" sz="1600" b="1" dirty="0">
                            <a:latin typeface="Bahnschrift Light SemiCondensed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aseline="0" dirty="0">
                              <a:latin typeface="Bahnschrift Light SemiCondensed" panose="020B0502040204020203" pitchFamily="34" charset="0"/>
                            </a:rPr>
                            <a:t>h</a:t>
                          </a:r>
                          <a:r>
                            <a:rPr lang="en-GB" sz="1600" baseline="-25000" dirty="0">
                              <a:latin typeface="Bahnschrift Light SemiCondensed" panose="020B0502040204020203" pitchFamily="34" charset="0"/>
                            </a:rPr>
                            <a:t>2</a:t>
                          </a:r>
                          <a:r>
                            <a:rPr lang="en-GB" sz="1600" baseline="0" dirty="0">
                              <a:latin typeface="Bahnschrift Light SemiCondensed" panose="020B0502040204020203" pitchFamily="34" charset="0"/>
                            </a:rPr>
                            <a:t> = 4/5 h</a:t>
                          </a:r>
                          <a:r>
                            <a:rPr lang="en-GB" sz="1600" baseline="-25000" dirty="0">
                              <a:latin typeface="Bahnschrift Light SemiCondensed" panose="020B0502040204020203" pitchFamily="34" charset="0"/>
                            </a:rPr>
                            <a:t>1</a:t>
                          </a:r>
                          <a:r>
                            <a:rPr lang="en-GB" sz="1600" baseline="0" dirty="0">
                              <a:latin typeface="Bahnschrift Light SemiCondensed" panose="020B0502040204020203" pitchFamily="34" charset="0"/>
                            </a:rPr>
                            <a:t> = (</a:t>
                          </a:r>
                          <a:r>
                            <a:rPr lang="el-GR" sz="1600" baseline="0" dirty="0">
                              <a:latin typeface="Bahnschrift Light SemiCondensed" panose="020B0502040204020203" pitchFamily="34" charset="0"/>
                            </a:rPr>
                            <a:t>6</a:t>
                          </a:r>
                          <a:r>
                            <a:rPr lang="en-GB" sz="1600" baseline="0" dirty="0">
                              <a:latin typeface="Bahnschrift Light SemiCondensed" panose="020B0502040204020203" pitchFamily="34" charset="0"/>
                            </a:rPr>
                            <a:t>…</a:t>
                          </a:r>
                          <a:r>
                            <a:rPr lang="el-GR" sz="1600" baseline="0" dirty="0">
                              <a:latin typeface="Bahnschrift Light SemiCondensed" panose="020B0502040204020203" pitchFamily="34" charset="0"/>
                            </a:rPr>
                            <a:t>8</a:t>
                          </a:r>
                          <a:r>
                            <a:rPr lang="en-GB" sz="1600" baseline="0" dirty="0">
                              <a:latin typeface="Bahnschrift Light SemiCondensed" panose="020B0502040204020203" pitchFamily="34" charset="0"/>
                            </a:rPr>
                            <a:t>) m</a:t>
                          </a:r>
                          <a:endParaRPr lang="en-GB" sz="1600" dirty="0">
                            <a:latin typeface="Bahnschrift Light SemiCondensed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600" b="1" dirty="0">
                              <a:latin typeface="Bahnschrift Light SemiCondensed" panose="020B0502040204020203" pitchFamily="34" charset="0"/>
                            </a:rPr>
                            <a:t>Πλάτος</a:t>
                          </a:r>
                          <a:r>
                            <a:rPr lang="el-GR" sz="1600" b="1" baseline="0" dirty="0">
                              <a:latin typeface="Bahnschrift Light SemiCondensed" panose="020B0502040204020203" pitchFamily="34" charset="0"/>
                            </a:rPr>
                            <a:t> κυρίως νεύρου </a:t>
                          </a:r>
                          <a:endParaRPr lang="en-GB" sz="1600" b="1" dirty="0">
                            <a:latin typeface="Bahnschrift Light SemiCondensed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600" baseline="0" dirty="0">
                              <a:latin typeface="Bahnschrift Light SemiCondensed" panose="020B0502040204020203" pitchFamily="34" charset="0"/>
                            </a:rPr>
                            <a:t>θ</a:t>
                          </a:r>
                          <a:r>
                            <a:rPr lang="en-GB" sz="1600" baseline="0" dirty="0">
                              <a:latin typeface="Bahnschrift Light SemiCondensed" panose="020B0502040204020203" pitchFamily="34" charset="0"/>
                            </a:rPr>
                            <a:t> = </a:t>
                          </a:r>
                          <a:r>
                            <a:rPr lang="el-GR" sz="1600" baseline="0" dirty="0">
                              <a:latin typeface="Bahnschrift Light SemiCondensed" panose="020B0502040204020203" pitchFamily="34" charset="0"/>
                            </a:rPr>
                            <a:t>1/5 </a:t>
                          </a:r>
                          <a:r>
                            <a:rPr lang="en-GB" sz="1600" baseline="0" dirty="0">
                              <a:latin typeface="Bahnschrift Light SemiCondensed" panose="020B0502040204020203" pitchFamily="34" charset="0"/>
                            </a:rPr>
                            <a:t>h</a:t>
                          </a:r>
                          <a:r>
                            <a:rPr lang="en-GB" sz="1600" baseline="-25000" dirty="0">
                              <a:latin typeface="Bahnschrift Light SemiCondensed" panose="020B0502040204020203" pitchFamily="34" charset="0"/>
                            </a:rPr>
                            <a:t>1</a:t>
                          </a:r>
                          <a:r>
                            <a:rPr lang="el-GR" sz="1600" baseline="-25000" dirty="0">
                              <a:latin typeface="Bahnschrift Light SemiCondensed" panose="020B0502040204020203" pitchFamily="34" charset="0"/>
                            </a:rPr>
                            <a:t> </a:t>
                          </a:r>
                          <a:r>
                            <a:rPr lang="el-GR" sz="1600" baseline="0" dirty="0">
                              <a:latin typeface="Bahnschrift Light SemiCondensed" panose="020B0502040204020203" pitchFamily="34" charset="0"/>
                            </a:rPr>
                            <a:t>= </a:t>
                          </a:r>
                          <a:r>
                            <a:rPr lang="en-GB" sz="1600" baseline="0" dirty="0">
                              <a:latin typeface="Bahnschrift Light SemiCondensed" panose="020B0502040204020203" pitchFamily="34" charset="0"/>
                            </a:rPr>
                            <a:t>(</a:t>
                          </a:r>
                          <a:r>
                            <a:rPr lang="el-GR" sz="1600" baseline="0" dirty="0">
                              <a:latin typeface="Bahnschrift Light SemiCondensed" panose="020B0502040204020203" pitchFamily="34" charset="0"/>
                            </a:rPr>
                            <a:t>1.5</a:t>
                          </a:r>
                          <a:r>
                            <a:rPr lang="en-GB" sz="1600" baseline="0" dirty="0">
                              <a:latin typeface="Bahnschrift Light SemiCondensed" panose="020B0502040204020203" pitchFamily="34" charset="0"/>
                            </a:rPr>
                            <a:t>…</a:t>
                          </a:r>
                          <a:r>
                            <a:rPr lang="el-GR" sz="1600" baseline="0" dirty="0">
                              <a:latin typeface="Bahnschrift Light SemiCondensed" panose="020B0502040204020203" pitchFamily="34" charset="0"/>
                            </a:rPr>
                            <a:t>2</a:t>
                          </a:r>
                          <a:r>
                            <a:rPr lang="en-GB" sz="1600" baseline="0" dirty="0">
                              <a:latin typeface="Bahnschrift Light SemiCondensed" panose="020B0502040204020203" pitchFamily="34" charset="0"/>
                            </a:rPr>
                            <a:t>) m</a:t>
                          </a:r>
                          <a:endParaRPr lang="en-GB" sz="1600" dirty="0">
                            <a:latin typeface="Bahnschrift Light SemiCondensed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600" b="1" dirty="0">
                              <a:latin typeface="Bahnschrift Light SemiCondensed" panose="020B0502040204020203" pitchFamily="34" charset="0"/>
                            </a:rPr>
                            <a:t>Πλάτος δευτερευόντος </a:t>
                          </a:r>
                          <a:r>
                            <a:rPr lang="el-GR" sz="1600" b="1" dirty="0" smtClean="0">
                              <a:latin typeface="Bahnschrift Light SemiCondensed" panose="020B0502040204020203" pitchFamily="34" charset="0"/>
                            </a:rPr>
                            <a:t>νεύρου</a:t>
                          </a:r>
                          <a:endParaRPr lang="en-GB" sz="1600" b="1" dirty="0">
                            <a:latin typeface="Bahnschrift Light SemiCondensed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600" baseline="0" dirty="0">
                              <a:latin typeface="Bahnschrift Light SemiCondensed" panose="020B0502040204020203" pitchFamily="34" charset="0"/>
                            </a:rPr>
                            <a:t>Θ’</a:t>
                          </a:r>
                          <a:r>
                            <a:rPr lang="en-GB" sz="1600" baseline="0" dirty="0">
                              <a:latin typeface="Bahnschrift Light SemiCondensed" panose="020B0502040204020203" pitchFamily="34" charset="0"/>
                            </a:rPr>
                            <a:t> = </a:t>
                          </a:r>
                          <a:r>
                            <a:rPr lang="el-GR" sz="1600" baseline="0" dirty="0">
                              <a:latin typeface="Bahnschrift Light SemiCondensed" panose="020B0502040204020203" pitchFamily="34" charset="0"/>
                            </a:rPr>
                            <a:t>1/6 </a:t>
                          </a:r>
                          <a:r>
                            <a:rPr lang="en-GB" sz="1600" baseline="0" dirty="0">
                              <a:latin typeface="Bahnschrift Light SemiCondensed" panose="020B0502040204020203" pitchFamily="34" charset="0"/>
                            </a:rPr>
                            <a:t>h</a:t>
                          </a:r>
                          <a:r>
                            <a:rPr lang="en-GB" sz="1600" baseline="-25000" dirty="0">
                              <a:latin typeface="Bahnschrift Light SemiCondensed" panose="020B0502040204020203" pitchFamily="34" charset="0"/>
                            </a:rPr>
                            <a:t>1</a:t>
                          </a:r>
                          <a:r>
                            <a:rPr lang="el-GR" sz="1600" baseline="-25000" dirty="0">
                              <a:latin typeface="Bahnschrift Light SemiCondensed" panose="020B0502040204020203" pitchFamily="34" charset="0"/>
                            </a:rPr>
                            <a:t> </a:t>
                          </a:r>
                          <a:r>
                            <a:rPr lang="el-GR" sz="1600" baseline="0" dirty="0">
                              <a:latin typeface="Bahnschrift Light SemiCondensed" panose="020B0502040204020203" pitchFamily="34" charset="0"/>
                            </a:rPr>
                            <a:t>= 1.5</a:t>
                          </a:r>
                          <a:r>
                            <a:rPr lang="en-GB" sz="1600" baseline="0" dirty="0">
                              <a:latin typeface="Bahnschrift Light SemiCondensed" panose="020B0502040204020203" pitchFamily="34" charset="0"/>
                            </a:rPr>
                            <a:t> m</a:t>
                          </a:r>
                          <a:endParaRPr lang="en-GB" sz="1600" dirty="0">
                            <a:latin typeface="Bahnschrift Light SemiCondensed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  <a:tr h="5495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600" b="1" dirty="0">
                              <a:latin typeface="Bahnschrift Light SemiCondensed" panose="020B0502040204020203" pitchFamily="34" charset="0"/>
                            </a:rPr>
                            <a:t>Μήκος πλήμνης</a:t>
                          </a:r>
                          <a:endParaRPr lang="en-GB" sz="1600" b="1" dirty="0">
                            <a:latin typeface="Bahnschrift Light SemiCondensed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0446" t="-273333" r="-223" b="-21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4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l-GR" sz="1600" b="1" dirty="0">
                              <a:latin typeface="Bahnschrift Light SemiCondensed" panose="020B0502040204020203" pitchFamily="34" charset="0"/>
                            </a:rPr>
                            <a:t>Πάχος πλήμνης</a:t>
                          </a:r>
                          <a:endParaRPr lang="en-GB" sz="1600" b="1" dirty="0">
                            <a:latin typeface="Bahnschrift Light SemiCondensed" panose="020B05020402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Bahnschrift Light SemiCondensed" panose="020B0502040204020203" pitchFamily="34" charset="0"/>
                            </a:rPr>
                            <a:t>w</a:t>
                          </a:r>
                          <a:r>
                            <a:rPr lang="en-GB" sz="1600" baseline="0" dirty="0">
                              <a:latin typeface="Bahnschrift Light SemiCondensed" panose="020B0502040204020203" pitchFamily="34" charset="0"/>
                            </a:rPr>
                            <a:t> = 0.4 d + 1 cm </a:t>
                          </a:r>
                          <a:r>
                            <a:rPr lang="el-GR" sz="1600" baseline="0" dirty="0">
                              <a:latin typeface="Bahnschrift Light SemiCondensed" panose="020B0502040204020203" pitchFamily="34" charset="0"/>
                            </a:rPr>
                            <a:t>για χυτοσίδηρο</a:t>
                          </a:r>
                          <a:endParaRPr lang="en-GB" sz="1600" dirty="0">
                            <a:latin typeface="Bahnschrift Light SemiCondensed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Bahnschrift Light SemiCondensed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>
                              <a:latin typeface="Bahnschrift Light SemiCondensed" panose="020B0502040204020203" pitchFamily="34" charset="0"/>
                            </a:rPr>
                            <a:t>w</a:t>
                          </a:r>
                          <a:r>
                            <a:rPr lang="en-GB" sz="1600" baseline="0" dirty="0">
                              <a:latin typeface="Bahnschrift Light SemiCondensed" panose="020B0502040204020203" pitchFamily="34" charset="0"/>
                            </a:rPr>
                            <a:t> = 0.</a:t>
                          </a:r>
                          <a:r>
                            <a:rPr lang="el-GR" sz="1600" baseline="0" dirty="0">
                              <a:latin typeface="Bahnschrift Light SemiCondensed" panose="020B0502040204020203" pitchFamily="34" charset="0"/>
                            </a:rPr>
                            <a:t>3</a:t>
                          </a:r>
                          <a:r>
                            <a:rPr lang="en-GB" sz="1600" baseline="0" dirty="0">
                              <a:latin typeface="Bahnschrift Light SemiCondensed" panose="020B0502040204020203" pitchFamily="34" charset="0"/>
                            </a:rPr>
                            <a:t> d + 1 cm </a:t>
                          </a:r>
                          <a:r>
                            <a:rPr lang="el-GR" sz="1600" baseline="0" dirty="0">
                              <a:latin typeface="Bahnschrift Light SemiCondensed" panose="020B0502040204020203" pitchFamily="34" charset="0"/>
                            </a:rPr>
                            <a:t>για χυτοχάλυβα</a:t>
                          </a:r>
                          <a:endParaRPr lang="en-GB" sz="1600" dirty="0">
                            <a:latin typeface="Bahnschrift Light SemiCondensed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600" b="1" dirty="0">
                              <a:latin typeface="Bahnschrift Light SemiCondensed" panose="020B0502040204020203" pitchFamily="34" charset="0"/>
                            </a:rPr>
                            <a:t>Πάχος στεφάνης</a:t>
                          </a:r>
                          <a:endParaRPr lang="en-GB" sz="1600" b="1" dirty="0">
                            <a:latin typeface="Bahnschrift Light SemiCondensed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Bahnschrift Light SemiCondensed" panose="020B0502040204020203" pitchFamily="34" charset="0"/>
                            </a:rPr>
                            <a:t>S </a:t>
                          </a:r>
                          <a:r>
                            <a:rPr lang="en-GB" sz="1600" dirty="0">
                              <a:latin typeface="Times New Roman"/>
                              <a:cs typeface="Times New Roman"/>
                            </a:rPr>
                            <a:t>≥ </a:t>
                          </a:r>
                          <a:r>
                            <a:rPr lang="en-GB" sz="1600" dirty="0">
                              <a:latin typeface="Bahnschrift Light SemiCondensed" panose="020B0502040204020203" pitchFamily="34" charset="0"/>
                              <a:cs typeface="Times New Roman"/>
                            </a:rPr>
                            <a:t>4 m</a:t>
                          </a:r>
                          <a:endParaRPr lang="en-GB" sz="1600" dirty="0">
                            <a:latin typeface="Bahnschrift Light SemiCondensed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3429000"/>
            <a:ext cx="2695435" cy="32403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35896" y="6571887"/>
            <a:ext cx="1152128" cy="2414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Bahnschrift Light SemiCondensed" panose="020B0502040204020203" pitchFamily="34" charset="0"/>
              </a:rPr>
              <a:t> m: module</a:t>
            </a:r>
          </a:p>
        </p:txBody>
      </p:sp>
      <p:pic>
        <p:nvPicPr>
          <p:cNvPr id="11" name="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34400" y="6164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9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4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372</Words>
  <Application>Microsoft Office PowerPoint</Application>
  <PresentationFormat>On-screen Show (4:3)</PresentationFormat>
  <Paragraphs>138</Paragraphs>
  <Slides>10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Bahnschrift Light SemiCondensed</vt:lpstr>
      <vt:lpstr>Bahnschrift SemiLight Condensed</vt:lpstr>
      <vt:lpstr>Calibri</vt:lpstr>
      <vt:lpstr>Cambria Math</vt:lpstr>
      <vt:lpstr>Symbol</vt:lpstr>
      <vt:lpstr>Times New Roman</vt:lpstr>
      <vt:lpstr>Wingdings</vt:lpstr>
      <vt:lpstr>Office Theme</vt:lpstr>
      <vt:lpstr>ΚΑΤΑΣΚΕΥΑΣΤΙΚΗ ΔΙΑΜΟΡΦΩΣΗ   ΜΕΤΩΠΙΚΩΝ ΟΔΟΝΤΩΤΩΝ ΤΡΟΧΩΝ</vt:lpstr>
      <vt:lpstr>ΜΕΤΩΠΙΚΟΙ ΟΔΟΝΤΩΤΟΙ ΤΡΟΧΟΙ</vt:lpstr>
      <vt:lpstr>ΜΙΚΡΟΙ ΤΡΟΧΟΙ</vt:lpstr>
      <vt:lpstr>ΜΙΚΡΟΙ ΤΡΟΧΟΙ</vt:lpstr>
      <vt:lpstr>PowerPoint Presentation</vt:lpstr>
      <vt:lpstr>ΜΕΓΑΛΟΙ ΤΡΟΧΟΙ</vt:lpstr>
      <vt:lpstr>ΥΠΟΛΟΓΙΣΜΟΣ ΜΕΓΑΛΟΥ ΤΡΟΧΟΥ ΜΕ ΒΡΑΧΙΟΝΕΣ</vt:lpstr>
      <vt:lpstr>ΥΠΟΛΟΓΙΣΜΟΣ ΜΕΓΑΛΟΥ ΤΡΟΧΟΥ ΜΕ ΒΡΑΧΙΟΝΕΣ</vt:lpstr>
      <vt:lpstr>ΥΠΟΛΟΓΙΣΜΟΣ ΜΕΓΑΛΟΥ ΤΡΟΧΟΥ ΜΕ ΒΡΑΧΙΟΝΕΣ</vt:lpstr>
      <vt:lpstr>ΤΡΟΧΟΣ ΜΕ ΣΤΕΦΑΝΗ ΕΠΙΣΤΕΨΕΩΣ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ΚΑΤΑΣΚΕΥΑΣΤΙΚΗ ΔΙΑΜΟΡΦΩΣΗ   ΜΕΤΩΠΙΚΩΝ ΟΔΟΝΤΩΤΩΝ ΤΡΟΧΩΝ</dc:title>
  <dc:creator>Lina Fouriki</dc:creator>
  <cp:lastModifiedBy>George</cp:lastModifiedBy>
  <cp:revision>82</cp:revision>
  <dcterms:created xsi:type="dcterms:W3CDTF">2020-05-17T22:53:33Z</dcterms:created>
  <dcterms:modified xsi:type="dcterms:W3CDTF">2020-06-10T08:47:12Z</dcterms:modified>
</cp:coreProperties>
</file>