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1" r:id="rId14"/>
    <p:sldId id="272" r:id="rId15"/>
    <p:sldId id="273" r:id="rId16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s0PYSd60GWBC9kEQdUxazg==" hashData="lcZDgC/IS/6y3uImkPruJOMyQXiolmLD5iPN3bPDbdUszgv+SgHqL/Jyy1HUrq4vx+5RSTrKdn5yxIFvovmfXQ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400" autoAdjust="0"/>
  </p:normalViewPr>
  <p:slideViewPr>
    <p:cSldViewPr snapToGrid="0">
      <p:cViewPr varScale="1">
        <p:scale>
          <a:sx n="80" d="100"/>
          <a:sy n="80" d="100"/>
        </p:scale>
        <p:origin x="68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21845-E43E-453D-9FB1-3BF4339E55CB}" type="datetimeFigureOut">
              <a:rPr lang="el-GR" smtClean="0"/>
              <a:t>21/4/2020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C954AA-ED3B-4E58-968D-A2C95A8C9E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9329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29F55-51E0-4C47-BE23-A4E3ECF64CC7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1066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BD2E0-DA9B-4D2C-9F66-E2A65D33C682}" type="datetimeFigureOut">
              <a:rPr lang="el-GR" smtClean="0"/>
              <a:t>21/4/2020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27427-30BA-448F-9D2C-107C2BBC06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272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BD2E0-DA9B-4D2C-9F66-E2A65D33C682}" type="datetimeFigureOut">
              <a:rPr lang="el-GR" smtClean="0"/>
              <a:t>21/4/2020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27427-30BA-448F-9D2C-107C2BBC06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18997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BD2E0-DA9B-4D2C-9F66-E2A65D33C682}" type="datetimeFigureOut">
              <a:rPr lang="el-GR" smtClean="0"/>
              <a:t>21/4/2020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27427-30BA-448F-9D2C-107C2BBC06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4856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BD2E0-DA9B-4D2C-9F66-E2A65D33C682}" type="datetimeFigureOut">
              <a:rPr lang="el-GR" smtClean="0"/>
              <a:t>21/4/2020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27427-30BA-448F-9D2C-107C2BBC06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7983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BD2E0-DA9B-4D2C-9F66-E2A65D33C682}" type="datetimeFigureOut">
              <a:rPr lang="el-GR" smtClean="0"/>
              <a:t>21/4/2020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27427-30BA-448F-9D2C-107C2BBC06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06397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BD2E0-DA9B-4D2C-9F66-E2A65D33C682}" type="datetimeFigureOut">
              <a:rPr lang="el-GR" smtClean="0"/>
              <a:t>21/4/2020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27427-30BA-448F-9D2C-107C2BBC06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9750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BD2E0-DA9B-4D2C-9F66-E2A65D33C682}" type="datetimeFigureOut">
              <a:rPr lang="el-GR" smtClean="0"/>
              <a:t>21/4/2020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27427-30BA-448F-9D2C-107C2BBC06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1266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BD2E0-DA9B-4D2C-9F66-E2A65D33C682}" type="datetimeFigureOut">
              <a:rPr lang="el-GR" smtClean="0"/>
              <a:t>21/4/2020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27427-30BA-448F-9D2C-107C2BBC06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66504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BD2E0-DA9B-4D2C-9F66-E2A65D33C682}" type="datetimeFigureOut">
              <a:rPr lang="el-GR" smtClean="0"/>
              <a:t>21/4/2020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27427-30BA-448F-9D2C-107C2BBC06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92177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BD2E0-DA9B-4D2C-9F66-E2A65D33C682}" type="datetimeFigureOut">
              <a:rPr lang="el-GR" smtClean="0"/>
              <a:t>21/4/2020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27427-30BA-448F-9D2C-107C2BBC06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03985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BD2E0-DA9B-4D2C-9F66-E2A65D33C682}" type="datetimeFigureOut">
              <a:rPr lang="el-GR" smtClean="0"/>
              <a:t>21/4/2020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27427-30BA-448F-9D2C-107C2BBC06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20484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BD2E0-DA9B-4D2C-9F66-E2A65D33C682}" type="datetimeFigureOut">
              <a:rPr lang="el-GR" smtClean="0"/>
              <a:t>21/4/2020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27427-30BA-448F-9D2C-107C2BBC06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418080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1.m4a"/><Relationship Id="rId7" Type="http://schemas.openxmlformats.org/officeDocument/2006/relationships/image" Target="../media/image14.wmf"/><Relationship Id="rId2" Type="http://schemas.microsoft.com/office/2007/relationships/media" Target="../media/media11.m4a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2.m4a"/><Relationship Id="rId7" Type="http://schemas.openxmlformats.org/officeDocument/2006/relationships/image" Target="../media/image15.wmf"/><Relationship Id="rId2" Type="http://schemas.microsoft.com/office/2007/relationships/media" Target="../media/media12.m4a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4.m4a"/><Relationship Id="rId7" Type="http://schemas.openxmlformats.org/officeDocument/2006/relationships/image" Target="../media/image19.jpeg"/><Relationship Id="rId2" Type="http://schemas.microsoft.com/office/2007/relationships/media" Target="../media/media14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8.bin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media15.m4a"/><Relationship Id="rId7" Type="http://schemas.openxmlformats.org/officeDocument/2006/relationships/image" Target="../media/image21.png"/><Relationship Id="rId2" Type="http://schemas.microsoft.com/office/2007/relationships/media" Target="../media/media15.m4a"/><Relationship Id="rId1" Type="http://schemas.openxmlformats.org/officeDocument/2006/relationships/vmlDrawing" Target="../drawings/vmlDrawing6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9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.m4a"/><Relationship Id="rId7" Type="http://schemas.openxmlformats.org/officeDocument/2006/relationships/image" Target="../media/image7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audio" Target="../media/media8.m4a"/><Relationship Id="rId7" Type="http://schemas.openxmlformats.org/officeDocument/2006/relationships/image" Target="../media/image9.wmf"/><Relationship Id="rId12" Type="http://schemas.openxmlformats.org/officeDocument/2006/relationships/image" Target="../media/image4.png"/><Relationship Id="rId2" Type="http://schemas.microsoft.com/office/2007/relationships/media" Target="../media/media8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1.wmf"/><Relationship Id="rId5" Type="http://schemas.openxmlformats.org/officeDocument/2006/relationships/image" Target="../media/image8.jpeg"/><Relationship Id="rId10" Type="http://schemas.openxmlformats.org/officeDocument/2006/relationships/oleObject" Target="../embeddings/oleObject3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audio" Target="../media/media9.m4a"/><Relationship Id="rId7" Type="http://schemas.openxmlformats.org/officeDocument/2006/relationships/image" Target="../media/image12.wmf"/><Relationship Id="rId2" Type="http://schemas.microsoft.com/office/2007/relationships/media" Target="../media/media9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8.jpe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80841" y="659361"/>
            <a:ext cx="41247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/>
              <a:t>ΕΘΝΙΚΟ ΜΕΤΣΟΒΙΟ ΠΟΛΥΤΕΧΝΕΙΟ</a:t>
            </a:r>
          </a:p>
          <a:p>
            <a:r>
              <a:rPr lang="el-GR" sz="2000" dirty="0"/>
              <a:t>ΣΧΟΛΗ ΜΗΧΑΝΟΛΟΓΩΝ ΜΗΧΑΝΙΚΩΝ</a:t>
            </a:r>
            <a:endParaRPr lang="en-US" sz="2000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" t="1564" r="7" b="1985"/>
          <a:stretch/>
        </p:blipFill>
        <p:spPr>
          <a:xfrm>
            <a:off x="5934075" y="614927"/>
            <a:ext cx="5962650" cy="71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4" y="241866"/>
            <a:ext cx="1456647" cy="14604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71116" y="4842086"/>
            <a:ext cx="2649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2000"/>
              </a:spcBef>
            </a:pPr>
            <a:r>
              <a:rPr lang="el-GR" sz="2400" dirty="0" smtClean="0"/>
              <a:t>Χρίστος </a:t>
            </a:r>
            <a:r>
              <a:rPr lang="el-GR" sz="2400" dirty="0" err="1" smtClean="0"/>
              <a:t>Καλλίγερος</a:t>
            </a:r>
            <a:endParaRPr lang="el-GR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523998" y="2761477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800" b="1" dirty="0" smtClean="0"/>
              <a:t>Θεωρία Οδοντώσεως: Μέρος ΙΙ</a:t>
            </a:r>
            <a:endParaRPr lang="el-GR" sz="4800" dirty="0"/>
          </a:p>
        </p:txBody>
      </p:sp>
      <p:sp>
        <p:nvSpPr>
          <p:cNvPr id="11" name="TextBox 10"/>
          <p:cNvSpPr txBox="1"/>
          <p:nvPr/>
        </p:nvSpPr>
        <p:spPr>
          <a:xfrm>
            <a:off x="4854987" y="5934215"/>
            <a:ext cx="2482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000" dirty="0"/>
              <a:t>Αθήνα, </a:t>
            </a:r>
            <a:r>
              <a:rPr lang="el-GR" sz="2000" dirty="0" smtClean="0"/>
              <a:t>Απρίλιος 2020</a:t>
            </a:r>
            <a:endParaRPr lang="en-US" sz="2000" dirty="0"/>
          </a:p>
        </p:txBody>
      </p:sp>
      <p:pic>
        <p:nvPicPr>
          <p:cNvPr id="12" name="Εικόνα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97" y="195790"/>
            <a:ext cx="1456944" cy="1456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523997" y="3592474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Γενικευμένη Θεωρία Οδοντώσεως</a:t>
            </a:r>
            <a:endParaRPr lang="el-GR" sz="2400" dirty="0"/>
          </a:p>
        </p:txBody>
      </p:sp>
      <p:pic>
        <p:nvPicPr>
          <p:cNvPr id="7" name="Ήχος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93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35"/>
    </mc:Choice>
    <mc:Fallback xmlns="">
      <p:transition spd="slow" advTm="22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94310" y="1721553"/>
            <a:ext cx="10515600" cy="1069975"/>
          </a:xfrm>
        </p:spPr>
        <p:txBody>
          <a:bodyPr/>
          <a:lstStyle/>
          <a:p>
            <a:r>
              <a:rPr lang="el-GR" dirty="0" smtClean="0"/>
              <a:t>Τετμημένη σημείου Β:</a:t>
            </a:r>
            <a:endParaRPr lang="el-GR" dirty="0"/>
          </a:p>
        </p:txBody>
      </p:sp>
      <p:sp>
        <p:nvSpPr>
          <p:cNvPr id="4" name="Τίτλος 1"/>
          <p:cNvSpPr txBox="1">
            <a:spLocks/>
          </p:cNvSpPr>
          <p:nvPr/>
        </p:nvSpPr>
        <p:spPr>
          <a:xfrm>
            <a:off x="733425" y="-451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 smtClean="0"/>
              <a:t>Γενικευμένη θεωρία οδοντώσεως</a:t>
            </a:r>
            <a:endParaRPr lang="el-GR" dirty="0"/>
          </a:p>
        </p:txBody>
      </p:sp>
      <p:pic>
        <p:nvPicPr>
          <p:cNvPr id="5" name="Θέση περιεχομένου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0" b="8247"/>
          <a:stretch/>
        </p:blipFill>
        <p:spPr>
          <a:xfrm>
            <a:off x="5831722" y="1280424"/>
            <a:ext cx="6360278" cy="5088513"/>
          </a:xfrm>
          <a:prstGeom prst="rect">
            <a:avLst/>
          </a:prstGeom>
        </p:spPr>
      </p:pic>
      <p:graphicFrame>
        <p:nvGraphicFramePr>
          <p:cNvPr id="6" name="Αντικείμενο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3808160"/>
              </p:ext>
            </p:extLst>
          </p:nvPr>
        </p:nvGraphicFramePr>
        <p:xfrm>
          <a:off x="94310" y="2256540"/>
          <a:ext cx="5659438" cy="350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Equation" r:id="rId6" imgW="2412720" imgH="1498320" progId="Equation.DSMT4">
                  <p:embed/>
                </p:oleObj>
              </mc:Choice>
              <mc:Fallback>
                <p:oleObj name="Equation" r:id="rId6" imgW="2412720" imgH="1498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310" y="2256540"/>
                        <a:ext cx="5659438" cy="35067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Ήχος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1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036">
        <p:fade/>
      </p:transition>
    </mc:Choice>
    <mc:Fallback xmlns="">
      <p:transition spd="med" advTm="290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94310" y="1721553"/>
            <a:ext cx="10515600" cy="1069975"/>
          </a:xfrm>
        </p:spPr>
        <p:txBody>
          <a:bodyPr/>
          <a:lstStyle/>
          <a:p>
            <a:r>
              <a:rPr lang="el-GR" dirty="0" err="1" smtClean="0"/>
              <a:t>Τεταγμένη</a:t>
            </a:r>
            <a:r>
              <a:rPr lang="el-GR" dirty="0" smtClean="0"/>
              <a:t> σημείου Β:</a:t>
            </a:r>
            <a:endParaRPr lang="el-GR" dirty="0"/>
          </a:p>
        </p:txBody>
      </p:sp>
      <p:sp>
        <p:nvSpPr>
          <p:cNvPr id="4" name="Τίτλος 1"/>
          <p:cNvSpPr txBox="1">
            <a:spLocks/>
          </p:cNvSpPr>
          <p:nvPr/>
        </p:nvSpPr>
        <p:spPr>
          <a:xfrm>
            <a:off x="733425" y="-451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 smtClean="0"/>
              <a:t>Γενικευμένη θεωρία οδοντώσεως</a:t>
            </a:r>
            <a:endParaRPr lang="el-GR" dirty="0"/>
          </a:p>
        </p:txBody>
      </p:sp>
      <p:pic>
        <p:nvPicPr>
          <p:cNvPr id="5" name="Θέση περιεχομένου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0" b="8247"/>
          <a:stretch/>
        </p:blipFill>
        <p:spPr>
          <a:xfrm>
            <a:off x="5831722" y="1280424"/>
            <a:ext cx="6360278" cy="5088513"/>
          </a:xfrm>
          <a:prstGeom prst="rect">
            <a:avLst/>
          </a:prstGeom>
        </p:spPr>
      </p:pic>
      <p:graphicFrame>
        <p:nvGraphicFramePr>
          <p:cNvPr id="6" name="Αντικείμενο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79259"/>
              </p:ext>
            </p:extLst>
          </p:nvPr>
        </p:nvGraphicFramePr>
        <p:xfrm>
          <a:off x="0" y="2368149"/>
          <a:ext cx="5837237" cy="291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" name="Equation" r:id="rId6" imgW="2489040" imgH="1244520" progId="Equation.DSMT4">
                  <p:embed/>
                </p:oleObj>
              </mc:Choice>
              <mc:Fallback>
                <p:oleObj name="Equation" r:id="rId6" imgW="2489040" imgH="1244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368149"/>
                        <a:ext cx="5837237" cy="29130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Ήχος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4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843">
        <p:fade/>
      </p:transition>
    </mc:Choice>
    <mc:Fallback xmlns="">
      <p:transition spd="med" advTm="88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Συνεργαζόμενοι τροχοί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l-GR" dirty="0" smtClean="0"/>
              <a:t>Μπορεί να έχουν εσωτερική οδόντωση ή εξωτερική οδόντωση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22"/>
          <a:stretch/>
        </p:blipFill>
        <p:spPr>
          <a:xfrm>
            <a:off x="1992783" y="2419350"/>
            <a:ext cx="2969742" cy="329394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27" t="4861" r="20371" b="18471"/>
          <a:stretch/>
        </p:blipFill>
        <p:spPr>
          <a:xfrm>
            <a:off x="6896099" y="2419350"/>
            <a:ext cx="3019229" cy="32972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61282" y="5761464"/>
            <a:ext cx="32327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400" dirty="0" smtClean="0"/>
              <a:t>Συνεργαζόμενος τροχός </a:t>
            </a:r>
          </a:p>
          <a:p>
            <a:pPr algn="ctr"/>
            <a:r>
              <a:rPr lang="el-GR" sz="2400" dirty="0" smtClean="0"/>
              <a:t>με εξωτερική οδόντωση</a:t>
            </a:r>
            <a:endParaRPr lang="el-GR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789341" y="5713295"/>
            <a:ext cx="32327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400" dirty="0" smtClean="0"/>
              <a:t>Συνεργαζόμενος τροχός </a:t>
            </a:r>
          </a:p>
          <a:p>
            <a:pPr algn="ctr"/>
            <a:r>
              <a:rPr lang="el-GR" sz="2400" dirty="0" smtClean="0"/>
              <a:t>με εσωτερική οδόντωση</a:t>
            </a:r>
            <a:endParaRPr lang="el-GR" sz="2400" dirty="0"/>
          </a:p>
        </p:txBody>
      </p:sp>
      <p:pic>
        <p:nvPicPr>
          <p:cNvPr id="10" name="Ήχος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5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034">
        <p:fade/>
      </p:transition>
    </mc:Choice>
    <mc:Fallback xmlns="">
      <p:transition spd="med" advTm="590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6594" y="-114300"/>
            <a:ext cx="11087100" cy="1325563"/>
          </a:xfrm>
        </p:spPr>
        <p:txBody>
          <a:bodyPr/>
          <a:lstStyle/>
          <a:p>
            <a:r>
              <a:rPr lang="el-GR" dirty="0" smtClean="0"/>
              <a:t>Συνεργαζόμενος τροχός ε</a:t>
            </a:r>
            <a:r>
              <a:rPr lang="el-GR" dirty="0"/>
              <a:t>σ</a:t>
            </a:r>
            <a:r>
              <a:rPr lang="el-GR" dirty="0" smtClean="0"/>
              <a:t>ωτερικής οδόντωσης</a:t>
            </a:r>
            <a:endParaRPr lang="el-GR" dirty="0"/>
          </a:p>
        </p:txBody>
      </p:sp>
      <p:graphicFrame>
        <p:nvGraphicFramePr>
          <p:cNvPr id="4" name="Αντικείμενο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2293343"/>
              </p:ext>
            </p:extLst>
          </p:nvPr>
        </p:nvGraphicFramePr>
        <p:xfrm>
          <a:off x="2733675" y="4953000"/>
          <a:ext cx="6611938" cy="172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Equation" r:id="rId5" imgW="2819160" imgH="736560" progId="Equation.DSMT4">
                  <p:embed/>
                </p:oleObj>
              </mc:Choice>
              <mc:Fallback>
                <p:oleObj name="Equation" r:id="rId5" imgW="2819160" imgH="736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3675" y="4953000"/>
                        <a:ext cx="6611938" cy="17240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Θέση περιεχομένου 6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261" y="1104900"/>
            <a:ext cx="5194766" cy="3750927"/>
          </a:xfrm>
        </p:spPr>
      </p:pic>
      <p:pic>
        <p:nvPicPr>
          <p:cNvPr id="6" name="Ήχος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1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260">
        <p:fade/>
      </p:transition>
    </mc:Choice>
    <mc:Fallback xmlns="">
      <p:transition spd="med" advTm="382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1"/>
          <p:cNvSpPr txBox="1">
            <a:spLocks/>
          </p:cNvSpPr>
          <p:nvPr/>
        </p:nvSpPr>
        <p:spPr>
          <a:xfrm>
            <a:off x="686594" y="-114300"/>
            <a:ext cx="110871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 smtClean="0"/>
              <a:t>Συνεργαζόμενος τροχός εξωτερικής οδόντωσης</a:t>
            </a:r>
            <a:endParaRPr lang="el-GR" dirty="0"/>
          </a:p>
        </p:txBody>
      </p:sp>
      <p:graphicFrame>
        <p:nvGraphicFramePr>
          <p:cNvPr id="6" name="Αντικείμενο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5971686"/>
              </p:ext>
            </p:extLst>
          </p:nvPr>
        </p:nvGraphicFramePr>
        <p:xfrm>
          <a:off x="2762250" y="4924425"/>
          <a:ext cx="6553200" cy="178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Equation" r:id="rId5" imgW="2793960" imgH="761760" progId="Equation.DSMT4">
                  <p:embed/>
                </p:oleObj>
              </mc:Choice>
              <mc:Fallback>
                <p:oleObj name="Equation" r:id="rId5" imgW="2793960" imgH="7617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2250" y="4924425"/>
                        <a:ext cx="6553200" cy="17827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Εικόνα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83"/>
          <a:stretch/>
        </p:blipFill>
        <p:spPr>
          <a:xfrm>
            <a:off x="3771768" y="1015740"/>
            <a:ext cx="4534164" cy="3908685"/>
          </a:xfrm>
          <a:prstGeom prst="rect">
            <a:avLst/>
          </a:prstGeom>
        </p:spPr>
      </p:pic>
      <p:pic>
        <p:nvPicPr>
          <p:cNvPr id="3" name="Ήχος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7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992">
        <p:fade/>
      </p:transition>
    </mc:Choice>
    <mc:Fallback xmlns="">
      <p:transition spd="med" advTm="249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Γενικευμένη θεωρία οδοντώσεως - σύνοψη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Αντιστοιχία μεταξύ κατατομής οδόντος τροχού, κατατομής οδόντος συνεργαζόμενου τροχού, κατατομής οδόντος κανόνα και τροχιάς επαφών</a:t>
            </a:r>
          </a:p>
          <a:p>
            <a:r>
              <a:rPr lang="el-GR" dirty="0" smtClean="0"/>
              <a:t>Περιπτώσεις:</a:t>
            </a:r>
          </a:p>
          <a:p>
            <a:pPr lvl="1"/>
            <a:r>
              <a:rPr lang="el-GR" i="1" dirty="0" smtClean="0"/>
              <a:t>Δίδονται η τροχιά επαφών </a:t>
            </a:r>
            <a:r>
              <a:rPr lang="en-US" i="1" dirty="0" smtClean="0"/>
              <a:t>y = F(x) </a:t>
            </a:r>
            <a:r>
              <a:rPr lang="el-GR" i="1" dirty="0" smtClean="0"/>
              <a:t>και η ακτίνα </a:t>
            </a:r>
            <a:r>
              <a:rPr lang="en-US" i="1" dirty="0" smtClean="0"/>
              <a:t>r</a:t>
            </a:r>
            <a:r>
              <a:rPr lang="en-US" i="1" baseline="-25000" dirty="0" smtClean="0"/>
              <a:t>0</a:t>
            </a:r>
            <a:r>
              <a:rPr lang="en-US" i="1" dirty="0" smtClean="0"/>
              <a:t> </a:t>
            </a:r>
            <a:r>
              <a:rPr lang="el-GR" i="1" dirty="0" smtClean="0"/>
              <a:t>του κύκλου κυλίσεως του τροχού</a:t>
            </a:r>
          </a:p>
          <a:p>
            <a:pPr lvl="1"/>
            <a:r>
              <a:rPr lang="el-GR" i="1" dirty="0"/>
              <a:t>Δίδονται </a:t>
            </a:r>
            <a:r>
              <a:rPr lang="el-GR" i="1" dirty="0" smtClean="0"/>
              <a:t>η κατατομή οδόντος </a:t>
            </a:r>
            <a:r>
              <a:rPr lang="en-US" i="1" dirty="0" smtClean="0"/>
              <a:t>y </a:t>
            </a:r>
            <a:r>
              <a:rPr lang="en-US" i="1" dirty="0"/>
              <a:t>= F(x) </a:t>
            </a:r>
            <a:r>
              <a:rPr lang="el-GR" i="1" dirty="0" smtClean="0"/>
              <a:t>του κανόνα και </a:t>
            </a:r>
            <a:r>
              <a:rPr lang="el-GR" i="1" dirty="0"/>
              <a:t>η ακτίνα </a:t>
            </a:r>
            <a:r>
              <a:rPr lang="en-US" i="1" dirty="0"/>
              <a:t>r</a:t>
            </a:r>
            <a:r>
              <a:rPr lang="en-US" i="1" baseline="-25000" dirty="0"/>
              <a:t>0</a:t>
            </a:r>
            <a:r>
              <a:rPr lang="en-US" i="1" dirty="0"/>
              <a:t> </a:t>
            </a:r>
            <a:r>
              <a:rPr lang="el-GR" i="1" dirty="0"/>
              <a:t>του κύκλου κυλίσεως του </a:t>
            </a:r>
            <a:r>
              <a:rPr lang="el-GR" i="1" dirty="0" smtClean="0"/>
              <a:t>τροχού</a:t>
            </a:r>
          </a:p>
          <a:p>
            <a:pPr lvl="1"/>
            <a:r>
              <a:rPr lang="el-GR" i="1" dirty="0"/>
              <a:t>Δίδονται η κατατομή οδόντος </a:t>
            </a:r>
            <a:r>
              <a:rPr lang="en-US" i="1" dirty="0"/>
              <a:t>y = F(x) </a:t>
            </a:r>
            <a:r>
              <a:rPr lang="el-GR" i="1" dirty="0" smtClean="0"/>
              <a:t>και </a:t>
            </a:r>
            <a:r>
              <a:rPr lang="el-GR" i="1" dirty="0"/>
              <a:t>η ακτίνα </a:t>
            </a:r>
            <a:r>
              <a:rPr lang="en-US" i="1" dirty="0"/>
              <a:t>r</a:t>
            </a:r>
            <a:r>
              <a:rPr lang="en-US" i="1" baseline="-25000" dirty="0"/>
              <a:t>0</a:t>
            </a:r>
            <a:r>
              <a:rPr lang="en-US" i="1" dirty="0"/>
              <a:t> </a:t>
            </a:r>
            <a:r>
              <a:rPr lang="el-GR" i="1" dirty="0"/>
              <a:t>του κύκλου κυλίσεως του τροχού</a:t>
            </a:r>
          </a:p>
          <a:p>
            <a:pPr lvl="1"/>
            <a:endParaRPr lang="el-GR" i="1" dirty="0"/>
          </a:p>
          <a:p>
            <a:pPr lvl="1"/>
            <a:endParaRPr lang="el-GR" i="1" dirty="0" smtClean="0"/>
          </a:p>
          <a:p>
            <a:pPr lvl="1"/>
            <a:endParaRPr lang="el-GR" i="1" dirty="0"/>
          </a:p>
        </p:txBody>
      </p:sp>
      <p:pic>
        <p:nvPicPr>
          <p:cNvPr id="8" name="Ήχος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1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881">
        <p:fade/>
      </p:transition>
    </mc:Choice>
    <mc:Fallback xmlns="">
      <p:transition spd="med" advTm="458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Κατατομές οδόντος οδοντωτού τροχού</a:t>
            </a:r>
            <a:endParaRPr lang="el-GR" dirty="0"/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4811" r="14075" b="16694"/>
          <a:stretch/>
        </p:blipFill>
        <p:spPr>
          <a:xfrm>
            <a:off x="2447365" y="1864657"/>
            <a:ext cx="7197742" cy="4455460"/>
          </a:xfrm>
        </p:spPr>
      </p:pic>
      <p:pic>
        <p:nvPicPr>
          <p:cNvPr id="3" name="Ήχος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0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079">
        <p:fade/>
      </p:transition>
    </mc:Choice>
    <mc:Fallback xmlns="">
      <p:transition spd="med" advTm="290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Συνεργαζόμενες κατατομές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Κατά τη συνεργασία τους ακολουθούν το βασικό νόμο οδοντώσεως</a:t>
            </a:r>
          </a:p>
          <a:p>
            <a:endParaRPr lang="el-GR" dirty="0"/>
          </a:p>
          <a:p>
            <a:r>
              <a:rPr lang="el-GR" dirty="0" smtClean="0"/>
              <a:t>Μέθοδοι προσδιορισμού συνεργαζόμενης κατατομής</a:t>
            </a:r>
          </a:p>
          <a:p>
            <a:pPr lvl="1"/>
            <a:r>
              <a:rPr lang="el-GR" dirty="0" smtClean="0"/>
              <a:t>Γραφική μέθοδος (κατασκευή </a:t>
            </a:r>
            <a:r>
              <a:rPr lang="en-US" dirty="0" err="1" smtClean="0"/>
              <a:t>Reuleaux</a:t>
            </a:r>
            <a:r>
              <a:rPr lang="en-US" dirty="0" smtClean="0"/>
              <a:t>)</a:t>
            </a:r>
            <a:endParaRPr lang="el-GR" dirty="0" smtClean="0"/>
          </a:p>
          <a:p>
            <a:pPr lvl="1"/>
            <a:r>
              <a:rPr lang="el-GR" dirty="0" smtClean="0"/>
              <a:t>Αναλυτική μέθοδος </a:t>
            </a:r>
          </a:p>
          <a:p>
            <a:pPr lvl="2"/>
            <a:r>
              <a:rPr lang="el-GR" dirty="0" smtClean="0"/>
              <a:t>Γενικευμένη θεωρία οδοντώσεως (</a:t>
            </a:r>
            <a:r>
              <a:rPr lang="en-US" dirty="0" smtClean="0"/>
              <a:t>Buckingham)</a:t>
            </a:r>
            <a:endParaRPr lang="el-GR" dirty="0" smtClean="0"/>
          </a:p>
          <a:p>
            <a:pPr lvl="2"/>
            <a:r>
              <a:rPr lang="el-GR" dirty="0" smtClean="0"/>
              <a:t>Μονοσήμαντη αντιστοιχία κατατομής οδόντος τροχού, κατατομής οδόντος συνεργαζόμενου τροχού και τροχιάς επαφών</a:t>
            </a:r>
            <a:endParaRPr lang="el-GR" dirty="0"/>
          </a:p>
        </p:txBody>
      </p:sp>
      <p:pic>
        <p:nvPicPr>
          <p:cNvPr id="6" name="Ήχος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6960">
        <p:fade/>
      </p:transition>
    </mc:Choice>
    <mc:Fallback xmlns="">
      <p:transition spd="med" advTm="769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Οδοντωτός κανόνας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0" t="2777" r="26044" b="12093"/>
          <a:stretch/>
        </p:blipFill>
        <p:spPr>
          <a:xfrm>
            <a:off x="941293" y="2214282"/>
            <a:ext cx="4312023" cy="3496236"/>
          </a:xfrm>
        </p:spPr>
      </p:pic>
      <p:pic>
        <p:nvPicPr>
          <p:cNvPr id="5" name="rack and pinion mechanis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6236" end="44218"/>
                </p14:media>
              </p:ext>
            </p:extLst>
          </p:nvPr>
        </p:nvPicPr>
        <p:blipFill rotWithShape="1">
          <a:blip r:embed="rId7"/>
          <a:srcRect l="3349" t="25489" r="24678" b="34314"/>
          <a:stretch>
            <a:fillRect/>
          </a:stretch>
        </p:blipFill>
        <p:spPr>
          <a:xfrm>
            <a:off x="6230471" y="3149724"/>
            <a:ext cx="5123329" cy="1619500"/>
          </a:xfrm>
          <a:prstGeom prst="rect">
            <a:avLst/>
          </a:prstGeom>
        </p:spPr>
      </p:pic>
      <p:pic>
        <p:nvPicPr>
          <p:cNvPr id="8" name="Ήχος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8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9000">
        <p:fade/>
      </p:transition>
    </mc:Choice>
    <mc:Fallback xmlns="">
      <p:transition spd="med" advTm="6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1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" objId="5"/>
        <p14:playEvt time="24468" objId="5"/>
        <p14:playEvt time="48941" objId="5"/>
        <p14:pauseEvt time="68134" objId="5"/>
        <p14:stopEvt time="69000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Γενικευμένη θεωρία οδοντώσεως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Δεδομένα:</a:t>
            </a:r>
          </a:p>
          <a:p>
            <a:pPr marL="0" indent="0">
              <a:buNone/>
            </a:pPr>
            <a:r>
              <a:rPr lang="el-GR" i="1" dirty="0" smtClean="0"/>
              <a:t>	Δίδεται </a:t>
            </a:r>
            <a:r>
              <a:rPr lang="el-GR" i="1" dirty="0"/>
              <a:t>η κατατομή οδόντος </a:t>
            </a:r>
            <a:r>
              <a:rPr lang="en-US" i="1" dirty="0"/>
              <a:t>y=F(x)</a:t>
            </a:r>
            <a:r>
              <a:rPr lang="en-US" dirty="0"/>
              <a:t> </a:t>
            </a:r>
            <a:r>
              <a:rPr lang="el-GR" dirty="0"/>
              <a:t>του κανόνα και η ακτίνα του κύκλου κυλίσεως </a:t>
            </a:r>
            <a:r>
              <a:rPr lang="en-US" i="1" dirty="0"/>
              <a:t>r</a:t>
            </a:r>
            <a:r>
              <a:rPr lang="en-US" i="1" baseline="-25000" dirty="0"/>
              <a:t>0</a:t>
            </a:r>
            <a:r>
              <a:rPr lang="el-GR" dirty="0"/>
              <a:t> του </a:t>
            </a:r>
            <a:r>
              <a:rPr lang="el-GR" dirty="0" smtClean="0"/>
              <a:t>τροχού</a:t>
            </a:r>
          </a:p>
          <a:p>
            <a:endParaRPr lang="el-GR" i="1" dirty="0" smtClean="0"/>
          </a:p>
          <a:p>
            <a:r>
              <a:rPr lang="el-GR" dirty="0" smtClean="0"/>
              <a:t>Ζητούμενα:</a:t>
            </a:r>
          </a:p>
          <a:p>
            <a:pPr marL="0" indent="0">
              <a:buNone/>
            </a:pPr>
            <a:r>
              <a:rPr lang="el-GR" i="1" dirty="0" smtClean="0"/>
              <a:t>	Οι κατατομές οδόντων του τροχού ακτίνας </a:t>
            </a:r>
            <a:r>
              <a:rPr lang="en-US" i="1" dirty="0"/>
              <a:t>r</a:t>
            </a:r>
            <a:r>
              <a:rPr lang="en-US" i="1" baseline="-25000" dirty="0"/>
              <a:t>0</a:t>
            </a:r>
            <a:r>
              <a:rPr lang="el-GR" i="1" dirty="0" smtClean="0"/>
              <a:t> και του </a:t>
            </a:r>
            <a:r>
              <a:rPr lang="el-GR" i="1" dirty="0" err="1" smtClean="0"/>
              <a:t>συνεργαζομένου</a:t>
            </a:r>
            <a:r>
              <a:rPr lang="el-GR" i="1" dirty="0" smtClean="0"/>
              <a:t> τροχού ακτίνας κυλίσεως </a:t>
            </a:r>
            <a:r>
              <a:rPr lang="en-US" i="1" dirty="0" smtClean="0"/>
              <a:t>r</a:t>
            </a:r>
            <a:r>
              <a:rPr lang="en-US" i="1" baseline="-25000" dirty="0" smtClean="0"/>
              <a:t>0</a:t>
            </a:r>
            <a:r>
              <a:rPr lang="el-GR" i="1" baseline="-25000" dirty="0" smtClean="0"/>
              <a:t>2</a:t>
            </a:r>
            <a:r>
              <a:rPr lang="el-GR" i="1" dirty="0" smtClean="0"/>
              <a:t> καθώς και η τροχιά επαφών.</a:t>
            </a:r>
            <a:endParaRPr lang="el-GR" i="1" dirty="0"/>
          </a:p>
        </p:txBody>
      </p:sp>
      <p:pic>
        <p:nvPicPr>
          <p:cNvPr id="4" name="Ήχος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050">
        <p:fade/>
      </p:transition>
    </mc:Choice>
    <mc:Fallback xmlns="">
      <p:transition spd="med" advTm="430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0" b="8247"/>
          <a:stretch/>
        </p:blipFill>
        <p:spPr>
          <a:xfrm>
            <a:off x="5737412" y="1411483"/>
            <a:ext cx="6360278" cy="5088513"/>
          </a:xfrm>
        </p:spPr>
      </p:pic>
      <p:sp>
        <p:nvSpPr>
          <p:cNvPr id="5" name="TextBox 4"/>
          <p:cNvSpPr txBox="1"/>
          <p:nvPr/>
        </p:nvSpPr>
        <p:spPr>
          <a:xfrm>
            <a:off x="331694" y="1690688"/>
            <a:ext cx="540571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2800" dirty="0"/>
              <a:t>Έστω (</a:t>
            </a:r>
            <a:r>
              <a:rPr lang="en-US" sz="2800" i="1" dirty="0"/>
              <a:t>x</a:t>
            </a:r>
            <a:r>
              <a:rPr lang="el-GR" sz="2800" i="1" dirty="0"/>
              <a:t>,</a:t>
            </a:r>
            <a:r>
              <a:rPr lang="en-US" sz="2800" i="1" dirty="0"/>
              <a:t>y</a:t>
            </a:r>
            <a:r>
              <a:rPr lang="el-GR" sz="2800" dirty="0"/>
              <a:t>) οι συντεταγμένες ενός σημείου της κατατομής του </a:t>
            </a:r>
            <a:r>
              <a:rPr lang="el-GR" sz="2800" dirty="0" smtClean="0"/>
              <a:t>κανόνα</a:t>
            </a:r>
            <a:r>
              <a:rPr lang="en-US" sz="2800" dirty="0" smtClean="0"/>
              <a:t>.</a:t>
            </a:r>
            <a:r>
              <a:rPr lang="el-GR" sz="2800" dirty="0" smtClean="0"/>
              <a:t> </a:t>
            </a: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2800" dirty="0" smtClean="0"/>
              <a:t>Καμπύλη κατατομής : </a:t>
            </a:r>
            <a:r>
              <a:rPr lang="en-US" sz="2800" i="1" dirty="0" smtClean="0"/>
              <a:t>y</a:t>
            </a:r>
            <a:r>
              <a:rPr lang="el-GR" sz="2800" i="1" dirty="0" smtClean="0"/>
              <a:t> = </a:t>
            </a:r>
            <a:r>
              <a:rPr lang="en-US" sz="2800" i="1" dirty="0" smtClean="0"/>
              <a:t>F</a:t>
            </a:r>
            <a:r>
              <a:rPr lang="el-GR" sz="2800" i="1" dirty="0"/>
              <a:t>(</a:t>
            </a:r>
            <a:r>
              <a:rPr lang="en-US" sz="2800" i="1" dirty="0"/>
              <a:t>x</a:t>
            </a:r>
            <a:r>
              <a:rPr lang="el-GR" sz="2800" i="1" dirty="0"/>
              <a:t>) </a:t>
            </a:r>
            <a:endParaRPr lang="el-GR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2800" dirty="0" smtClean="0"/>
              <a:t>(</a:t>
            </a:r>
            <a:r>
              <a:rPr lang="en-US" sz="2800" i="1" dirty="0"/>
              <a:t>x</a:t>
            </a:r>
            <a:r>
              <a:rPr lang="el-GR" sz="2800" i="1" baseline="-25000" dirty="0"/>
              <a:t>τε</a:t>
            </a:r>
            <a:r>
              <a:rPr lang="el-GR" sz="2800" i="1" dirty="0"/>
              <a:t>,</a:t>
            </a:r>
            <a:r>
              <a:rPr lang="en-US" sz="2800" i="1" dirty="0"/>
              <a:t>y</a:t>
            </a:r>
            <a:r>
              <a:rPr lang="el-GR" sz="2800" i="1" baseline="-25000" dirty="0"/>
              <a:t>τε</a:t>
            </a:r>
            <a:r>
              <a:rPr lang="el-GR" sz="2800" dirty="0"/>
              <a:t>), (</a:t>
            </a:r>
            <a:r>
              <a:rPr lang="en-US" sz="2800" i="1" dirty="0"/>
              <a:t>x</a:t>
            </a:r>
            <a:r>
              <a:rPr lang="el-GR" sz="2800" i="1" baseline="-25000" dirty="0"/>
              <a:t>1</a:t>
            </a:r>
            <a:r>
              <a:rPr lang="el-GR" sz="2800" i="1" dirty="0"/>
              <a:t>,</a:t>
            </a:r>
            <a:r>
              <a:rPr lang="en-US" sz="2800" i="1" dirty="0"/>
              <a:t>y</a:t>
            </a:r>
            <a:r>
              <a:rPr lang="el-GR" sz="2800" i="1" baseline="-25000" dirty="0"/>
              <a:t>1</a:t>
            </a:r>
            <a:r>
              <a:rPr lang="el-GR" sz="2800" dirty="0"/>
              <a:t>) οι συντεταγμένες των σημείων της τροχιάς επαφών και της κατατομής οδόντος του τροχού αντίστοιχα, που θα συνεργαστούν με το σημείο (</a:t>
            </a:r>
            <a:r>
              <a:rPr lang="en-US" sz="2800" dirty="0"/>
              <a:t>x</a:t>
            </a:r>
            <a:r>
              <a:rPr lang="el-GR" sz="2800" dirty="0"/>
              <a:t>,</a:t>
            </a:r>
            <a:r>
              <a:rPr lang="en-US" sz="2800" dirty="0"/>
              <a:t>y</a:t>
            </a:r>
            <a:r>
              <a:rPr lang="el-GR" sz="2800" dirty="0"/>
              <a:t>) της κατατομής του οδόντα.</a:t>
            </a:r>
          </a:p>
        </p:txBody>
      </p:sp>
      <p:sp>
        <p:nvSpPr>
          <p:cNvPr id="6" name="Τίτλος 1"/>
          <p:cNvSpPr txBox="1">
            <a:spLocks/>
          </p:cNvSpPr>
          <p:nvPr/>
        </p:nvSpPr>
        <p:spPr>
          <a:xfrm>
            <a:off x="733425" y="-451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mtClean="0"/>
              <a:t>Γενικευμένη θεωρία οδοντώσεως</a:t>
            </a:r>
            <a:endParaRPr lang="el-GR" dirty="0"/>
          </a:p>
        </p:txBody>
      </p:sp>
      <p:pic>
        <p:nvPicPr>
          <p:cNvPr id="8" name="Ήχος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cxnSp>
        <p:nvCxnSpPr>
          <p:cNvPr id="7" name="Ευθεία γραμμή σύνδεσης 6"/>
          <p:cNvCxnSpPr/>
          <p:nvPr/>
        </p:nvCxnSpPr>
        <p:spPr>
          <a:xfrm>
            <a:off x="9738730" y="3204882"/>
            <a:ext cx="164218" cy="44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εία γραμμή σύνδεσης 8"/>
          <p:cNvCxnSpPr/>
          <p:nvPr/>
        </p:nvCxnSpPr>
        <p:spPr>
          <a:xfrm>
            <a:off x="10186965" y="4029634"/>
            <a:ext cx="164218" cy="44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52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4668">
        <p:fade/>
      </p:transition>
    </mc:Choice>
    <mc:Fallback xmlns="">
      <p:transition spd="med" advTm="646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733425" y="-45139"/>
            <a:ext cx="10515600" cy="1325563"/>
          </a:xfrm>
        </p:spPr>
        <p:txBody>
          <a:bodyPr/>
          <a:lstStyle/>
          <a:p>
            <a:r>
              <a:rPr lang="el-GR" dirty="0" smtClean="0"/>
              <a:t>Γενικευμένη θεωρία οδοντώσεως</a:t>
            </a:r>
            <a:endParaRPr lang="el-GR" dirty="0"/>
          </a:p>
        </p:txBody>
      </p:sp>
      <p:pic>
        <p:nvPicPr>
          <p:cNvPr id="5" name="Θέση περιεχομένου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0" b="8247"/>
          <a:stretch/>
        </p:blipFill>
        <p:spPr>
          <a:xfrm>
            <a:off x="5737412" y="1411483"/>
            <a:ext cx="6360278" cy="5088513"/>
          </a:xfrm>
        </p:spPr>
      </p:pic>
      <p:sp>
        <p:nvSpPr>
          <p:cNvPr id="6" name="TextBox 5"/>
          <p:cNvSpPr txBox="1"/>
          <p:nvPr/>
        </p:nvSpPr>
        <p:spPr>
          <a:xfrm>
            <a:off x="331694" y="1280424"/>
            <a:ext cx="540571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2800" dirty="0" smtClean="0"/>
              <a:t>Μετά από μετατόπιση </a:t>
            </a:r>
            <a:r>
              <a:rPr lang="el-GR" sz="2800" i="1" dirty="0" smtClean="0"/>
              <a:t>Κ</a:t>
            </a:r>
            <a:r>
              <a:rPr lang="el-GR" sz="2800" dirty="0" smtClean="0"/>
              <a:t> &gt; 0 του κανόνα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l-GR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l-GR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l-GR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l-GR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2800" dirty="0" smtClean="0"/>
              <a:t>Εφαπτομένη στο Ε</a:t>
            </a:r>
            <a:r>
              <a:rPr lang="el-GR" sz="2800" dirty="0"/>
              <a:t>:</a:t>
            </a:r>
            <a:r>
              <a:rPr lang="el-GR" sz="2800" dirty="0" smtClean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l-GR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l-GR" sz="2800" dirty="0"/>
          </a:p>
        </p:txBody>
      </p:sp>
      <p:graphicFrame>
        <p:nvGraphicFramePr>
          <p:cNvPr id="7" name="Αντικείμενο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6240185"/>
              </p:ext>
            </p:extLst>
          </p:nvPr>
        </p:nvGraphicFramePr>
        <p:xfrm>
          <a:off x="1094371" y="2153304"/>
          <a:ext cx="3854450" cy="1544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" name="Equation" r:id="rId6" imgW="1638000" imgH="660240" progId="Equation.DSMT4">
                  <p:embed/>
                </p:oleObj>
              </mc:Choice>
              <mc:Fallback>
                <p:oleObj name="Equation" r:id="rId6" imgW="1638000" imgH="660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4371" y="2153304"/>
                        <a:ext cx="3854450" cy="15446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Έλλειψη 7"/>
          <p:cNvSpPr/>
          <p:nvPr/>
        </p:nvSpPr>
        <p:spPr>
          <a:xfrm>
            <a:off x="10117281" y="3854471"/>
            <a:ext cx="81701" cy="829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0" name="Ευθεία γραμμή σύνδεσης 9"/>
          <p:cNvCxnSpPr/>
          <p:nvPr/>
        </p:nvCxnSpPr>
        <p:spPr>
          <a:xfrm>
            <a:off x="10185536" y="4007223"/>
            <a:ext cx="164218" cy="44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Ευθεία γραμμή σύνδεσης 10"/>
          <p:cNvCxnSpPr/>
          <p:nvPr/>
        </p:nvCxnSpPr>
        <p:spPr>
          <a:xfrm>
            <a:off x="10240753" y="3697941"/>
            <a:ext cx="164218" cy="44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Αντικείμενο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3063338"/>
              </p:ext>
            </p:extLst>
          </p:nvPr>
        </p:nvGraphicFramePr>
        <p:xfrm>
          <a:off x="3791487" y="3697941"/>
          <a:ext cx="506412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" name="Equation" r:id="rId8" imgW="215640" imgH="393480" progId="Equation.DSMT4">
                  <p:embed/>
                </p:oleObj>
              </mc:Choice>
              <mc:Fallback>
                <p:oleObj name="Equation" r:id="rId8" imgW="21564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1487" y="3697941"/>
                        <a:ext cx="506412" cy="9207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Αντικείμενο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3902852"/>
              </p:ext>
            </p:extLst>
          </p:nvPr>
        </p:nvGraphicFramePr>
        <p:xfrm>
          <a:off x="1234071" y="4794624"/>
          <a:ext cx="3575050" cy="201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" name="Equation" r:id="rId10" imgW="1523880" imgH="863280" progId="Equation.DSMT4">
                  <p:embed/>
                </p:oleObj>
              </mc:Choice>
              <mc:Fallback>
                <p:oleObj name="Equation" r:id="rId10" imgW="1523880" imgH="863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4071" y="4794624"/>
                        <a:ext cx="3575050" cy="20193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Ευθεία γραμμή σύνδεσης 14"/>
          <p:cNvCxnSpPr/>
          <p:nvPr/>
        </p:nvCxnSpPr>
        <p:spPr>
          <a:xfrm>
            <a:off x="376821" y="3697240"/>
            <a:ext cx="4714875" cy="0"/>
          </a:xfrm>
          <a:prstGeom prst="line">
            <a:avLst/>
          </a:prstGeom>
          <a:ln w="31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Ευθεία γραμμή σύνδεσης 15"/>
          <p:cNvCxnSpPr/>
          <p:nvPr/>
        </p:nvCxnSpPr>
        <p:spPr>
          <a:xfrm>
            <a:off x="395871" y="4739014"/>
            <a:ext cx="4714875" cy="0"/>
          </a:xfrm>
          <a:prstGeom prst="line">
            <a:avLst/>
          </a:prstGeom>
          <a:ln w="31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Ήχος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0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5568">
        <p:fade/>
      </p:transition>
    </mc:Choice>
    <mc:Fallback xmlns="">
      <p:transition spd="med" advTm="855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38123" y="1846745"/>
            <a:ext cx="5381625" cy="4351338"/>
          </a:xfrm>
        </p:spPr>
        <p:txBody>
          <a:bodyPr/>
          <a:lstStyle/>
          <a:p>
            <a:r>
              <a:rPr lang="el-GR" dirty="0" smtClean="0"/>
              <a:t>Συνδυάζοντας τις εξισώσεις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l-GR" dirty="0" smtClean="0"/>
          </a:p>
          <a:p>
            <a:r>
              <a:rPr lang="el-GR" dirty="0" smtClean="0"/>
              <a:t>Από βασικό νόμο οδοντώσεως</a:t>
            </a:r>
          </a:p>
          <a:p>
            <a:pPr marL="0" indent="0">
              <a:buNone/>
            </a:pPr>
            <a:r>
              <a:rPr lang="el-GR" dirty="0" smtClean="0"/>
              <a:t> </a:t>
            </a:r>
            <a:endParaRPr lang="en-US" dirty="0" smtClean="0"/>
          </a:p>
          <a:p>
            <a:endParaRPr lang="en-US" dirty="0"/>
          </a:p>
          <a:p>
            <a:endParaRPr lang="el-GR" dirty="0"/>
          </a:p>
        </p:txBody>
      </p:sp>
      <p:sp>
        <p:nvSpPr>
          <p:cNvPr id="4" name="Τίτλος 1"/>
          <p:cNvSpPr txBox="1">
            <a:spLocks/>
          </p:cNvSpPr>
          <p:nvPr/>
        </p:nvSpPr>
        <p:spPr>
          <a:xfrm>
            <a:off x="733425" y="-451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 smtClean="0"/>
              <a:t>Γενικευμένη θεωρία οδοντώσεως</a:t>
            </a:r>
            <a:endParaRPr lang="el-GR" dirty="0"/>
          </a:p>
        </p:txBody>
      </p:sp>
      <p:pic>
        <p:nvPicPr>
          <p:cNvPr id="5" name="Θέση περιεχομένου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0" b="8247"/>
          <a:stretch/>
        </p:blipFill>
        <p:spPr>
          <a:xfrm>
            <a:off x="5737412" y="1411483"/>
            <a:ext cx="6360278" cy="5088513"/>
          </a:xfrm>
          <a:prstGeom prst="rect">
            <a:avLst/>
          </a:prstGeom>
        </p:spPr>
      </p:pic>
      <p:graphicFrame>
        <p:nvGraphicFramePr>
          <p:cNvPr id="6" name="Αντικείμενο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8981150"/>
              </p:ext>
            </p:extLst>
          </p:nvPr>
        </p:nvGraphicFramePr>
        <p:xfrm>
          <a:off x="1674018" y="2571750"/>
          <a:ext cx="2509838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" name="Equation" r:id="rId6" imgW="1066680" imgH="431640" progId="Equation.DSMT4">
                  <p:embed/>
                </p:oleObj>
              </mc:Choice>
              <mc:Fallback>
                <p:oleObj name="Equation" r:id="rId6" imgW="106668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4018" y="2571750"/>
                        <a:ext cx="2509838" cy="10096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Αντικείμενο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3437837"/>
              </p:ext>
            </p:extLst>
          </p:nvPr>
        </p:nvGraphicFramePr>
        <p:xfrm>
          <a:off x="2346324" y="4686300"/>
          <a:ext cx="11652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" name="Equation" r:id="rId8" imgW="495000" imgH="228600" progId="Equation.DSMT4">
                  <p:embed/>
                </p:oleObj>
              </mc:Choice>
              <mc:Fallback>
                <p:oleObj name="Equation" r:id="rId8" imgW="4950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6324" y="4686300"/>
                        <a:ext cx="1165225" cy="533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Ήχος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1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277">
        <p:fade/>
      </p:transition>
    </mc:Choice>
    <mc:Fallback xmlns="">
      <p:transition spd="med" advTm="322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79587" y="2698749"/>
            <a:ext cx="5391150" cy="2117725"/>
          </a:xfrm>
        </p:spPr>
        <p:txBody>
          <a:bodyPr/>
          <a:lstStyle/>
          <a:p>
            <a:r>
              <a:rPr lang="el-GR" dirty="0" smtClean="0"/>
              <a:t>Το σημείο Ε είναι το σημείο επαφής όταν το σημείο Α του κανόνα μετατοπιστεί κατά </a:t>
            </a:r>
            <a:r>
              <a:rPr lang="el-GR" i="1" dirty="0" smtClean="0"/>
              <a:t>Κ</a:t>
            </a:r>
            <a:r>
              <a:rPr lang="el-GR" dirty="0" smtClean="0"/>
              <a:t> και το σημείο Β του τροχού περιστραφεί κατά </a:t>
            </a:r>
            <a:r>
              <a:rPr lang="el-GR" i="1" dirty="0" smtClean="0"/>
              <a:t>θ</a:t>
            </a:r>
            <a:r>
              <a:rPr lang="el-GR" dirty="0" smtClean="0"/>
              <a:t>.</a:t>
            </a:r>
            <a:endParaRPr lang="el-GR" dirty="0"/>
          </a:p>
        </p:txBody>
      </p:sp>
      <p:sp>
        <p:nvSpPr>
          <p:cNvPr id="4" name="Τίτλος 1"/>
          <p:cNvSpPr txBox="1">
            <a:spLocks/>
          </p:cNvSpPr>
          <p:nvPr/>
        </p:nvSpPr>
        <p:spPr>
          <a:xfrm>
            <a:off x="733425" y="-451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 smtClean="0"/>
              <a:t>Γενικευμένη θεωρία οδοντώσεως</a:t>
            </a:r>
            <a:endParaRPr lang="el-GR" dirty="0"/>
          </a:p>
        </p:txBody>
      </p:sp>
      <p:pic>
        <p:nvPicPr>
          <p:cNvPr id="5" name="Θέση περιεχομένου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0" b="8247"/>
          <a:stretch/>
        </p:blipFill>
        <p:spPr>
          <a:xfrm>
            <a:off x="5737412" y="1411483"/>
            <a:ext cx="6360278" cy="5088513"/>
          </a:xfrm>
          <a:prstGeom prst="rect">
            <a:avLst/>
          </a:prstGeom>
        </p:spPr>
      </p:pic>
      <p:cxnSp>
        <p:nvCxnSpPr>
          <p:cNvPr id="6" name="Ευθεία γραμμή σύνδεσης 5"/>
          <p:cNvCxnSpPr/>
          <p:nvPr/>
        </p:nvCxnSpPr>
        <p:spPr>
          <a:xfrm>
            <a:off x="10185536" y="4007223"/>
            <a:ext cx="164218" cy="44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Ευθεία γραμμή σύνδεσης 6"/>
          <p:cNvCxnSpPr/>
          <p:nvPr/>
        </p:nvCxnSpPr>
        <p:spPr>
          <a:xfrm>
            <a:off x="8854492" y="4235823"/>
            <a:ext cx="164218" cy="44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Έλλειψη 8"/>
          <p:cNvSpPr/>
          <p:nvPr/>
        </p:nvSpPr>
        <p:spPr>
          <a:xfrm>
            <a:off x="9420225" y="3609975"/>
            <a:ext cx="285750" cy="2952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0" name="Ευθεία γραμμή σύνδεσης 9"/>
          <p:cNvCxnSpPr/>
          <p:nvPr/>
        </p:nvCxnSpPr>
        <p:spPr>
          <a:xfrm>
            <a:off x="8168692" y="3987612"/>
            <a:ext cx="164218" cy="44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Ήχος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4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299">
        <p:fade/>
      </p:transition>
    </mc:Choice>
    <mc:Fallback xmlns="">
      <p:transition spd="med" advTm="342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Θέμα του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Θέμα του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2743</TotalTime>
  <Words>318</Words>
  <Application>Microsoft Office PowerPoint</Application>
  <PresentationFormat>Widescreen</PresentationFormat>
  <Paragraphs>64</Paragraphs>
  <Slides>15</Slides>
  <Notes>1</Notes>
  <HiddenSlides>0</HiddenSlides>
  <MMClips>16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Equation</vt:lpstr>
      <vt:lpstr>PowerPoint Presentation</vt:lpstr>
      <vt:lpstr>Κατατομές οδόντος οδοντωτού τροχού</vt:lpstr>
      <vt:lpstr>Συνεργαζόμενες κατατομές</vt:lpstr>
      <vt:lpstr>Οδοντωτός κανόνας</vt:lpstr>
      <vt:lpstr>Γενικευμένη θεωρία οδοντώσεως</vt:lpstr>
      <vt:lpstr>PowerPoint Presentation</vt:lpstr>
      <vt:lpstr>Γενικευμένη θεωρία οδοντώσεως</vt:lpstr>
      <vt:lpstr>PowerPoint Presentation</vt:lpstr>
      <vt:lpstr>PowerPoint Presentation</vt:lpstr>
      <vt:lpstr>PowerPoint Presentation</vt:lpstr>
      <vt:lpstr>PowerPoint Presentation</vt:lpstr>
      <vt:lpstr>Συνεργαζόμενοι τροχοί</vt:lpstr>
      <vt:lpstr>Συνεργαζόμενος τροχός εσωτερικής οδόντωσης</vt:lpstr>
      <vt:lpstr>PowerPoint Presentation</vt:lpstr>
      <vt:lpstr>Γενικευμένη θεωρία οδοντώσεως - σύνοψη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user</dc:creator>
  <cp:lastModifiedBy>George</cp:lastModifiedBy>
  <cp:revision>80</cp:revision>
  <dcterms:created xsi:type="dcterms:W3CDTF">2020-04-03T13:21:44Z</dcterms:created>
  <dcterms:modified xsi:type="dcterms:W3CDTF">2020-04-21T17:04:36Z</dcterms:modified>
</cp:coreProperties>
</file>