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4" r:id="rId7"/>
    <p:sldId id="267" r:id="rId8"/>
    <p:sldId id="262" r:id="rId9"/>
    <p:sldId id="265" r:id="rId10"/>
    <p:sldId id="266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tnngsw6dXYuplfL4eSt19w==" hashData="G6sHHd7f3xZhWebtoq/BK76Nr4stgsUJH+m11KE56Esl2+TjI1AqADkA7UiBQ0rZ9nV0nBHz2/xiNiSkH56Wt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00" autoAdjust="0"/>
  </p:normalViewPr>
  <p:slideViewPr>
    <p:cSldViewPr snapToGrid="0">
      <p:cViewPr varScale="1">
        <p:scale>
          <a:sx n="85" d="100"/>
          <a:sy n="85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21845-E43E-453D-9FB1-3BF4339E55CB}" type="datetimeFigureOut">
              <a:rPr lang="el-GR" smtClean="0"/>
              <a:t>9/4/2020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954AA-ED3B-4E58-968D-A2C95A8C9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9329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29F55-51E0-4C47-BE23-A4E3ECF64CC7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106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9/4/2020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272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9/4/2020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8997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9/4/2020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4856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9/4/2020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7983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9/4/2020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639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9/4/2020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750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9/4/2020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126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9/4/2020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650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9/4/2020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217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9/4/2020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398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D2E0-DA9B-4D2C-9F66-E2A65D33C682}" type="datetimeFigureOut">
              <a:rPr lang="el-GR" smtClean="0"/>
              <a:t>9/4/2020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0484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BD2E0-DA9B-4D2C-9F66-E2A65D33C682}" type="datetimeFigureOut">
              <a:rPr lang="el-GR" smtClean="0"/>
              <a:t>9/4/2020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27427-30BA-448F-9D2C-107C2BBC06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18080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2.m4a"/><Relationship Id="rId7" Type="http://schemas.openxmlformats.org/officeDocument/2006/relationships/image" Target="../media/image20.wmf"/><Relationship Id="rId2" Type="http://schemas.microsoft.com/office/2007/relationships/media" Target="../media/media12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3.m4a"/><Relationship Id="rId7" Type="http://schemas.openxmlformats.org/officeDocument/2006/relationships/image" Target="../media/image22.wmf"/><Relationship Id="rId2" Type="http://schemas.microsoft.com/office/2007/relationships/media" Target="../media/media13.m4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4.m4a"/><Relationship Id="rId7" Type="http://schemas.openxmlformats.org/officeDocument/2006/relationships/image" Target="../media/image23.wmf"/><Relationship Id="rId2" Type="http://schemas.microsoft.com/office/2007/relationships/media" Target="../media/media14.m4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5.m4a"/><Relationship Id="rId7" Type="http://schemas.openxmlformats.org/officeDocument/2006/relationships/image" Target="../media/image24.wmf"/><Relationship Id="rId2" Type="http://schemas.microsoft.com/office/2007/relationships/media" Target="../media/media15.m4a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6.m4a"/><Relationship Id="rId7" Type="http://schemas.openxmlformats.org/officeDocument/2006/relationships/image" Target="../media/image25.wmf"/><Relationship Id="rId2" Type="http://schemas.microsoft.com/office/2007/relationships/media" Target="../media/media16.m4a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audio" Target="../media/media4.m4a"/><Relationship Id="rId7" Type="http://schemas.openxmlformats.org/officeDocument/2006/relationships/oleObject" Target="../embeddings/oleObject2.bin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audio" Target="../media/media5.m4a"/><Relationship Id="rId7" Type="http://schemas.openxmlformats.org/officeDocument/2006/relationships/oleObject" Target="../embeddings/oleObject4.bin"/><Relationship Id="rId2" Type="http://schemas.microsoft.com/office/2007/relationships/media" Target="../media/media5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8.m4a"/><Relationship Id="rId7" Type="http://schemas.openxmlformats.org/officeDocument/2006/relationships/image" Target="../media/image16.jpg"/><Relationship Id="rId2" Type="http://schemas.microsoft.com/office/2007/relationships/media" Target="../media/media8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m4a"/><Relationship Id="rId7" Type="http://schemas.openxmlformats.org/officeDocument/2006/relationships/image" Target="../media/image18.wmf"/><Relationship Id="rId2" Type="http://schemas.microsoft.com/office/2007/relationships/media" Target="../media/media10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80841" y="659361"/>
            <a:ext cx="4124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/>
              <a:t>ΕΘΝΙΚΟ ΜΕΤΣΟΒΙΟ ΠΟΛΥΤΕΧΝΕΙΟ</a:t>
            </a:r>
          </a:p>
          <a:p>
            <a:r>
              <a:rPr lang="el-GR" sz="2000" dirty="0"/>
              <a:t>ΣΧΟΛΗ ΜΗΧΑΝΟΛΟΓΩΝ ΜΗΧΑΝΙΚΩΝ</a:t>
            </a:r>
            <a:endParaRPr lang="en-US" sz="2000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1564" r="7" b="1985"/>
          <a:stretch/>
        </p:blipFill>
        <p:spPr>
          <a:xfrm>
            <a:off x="5934075" y="614927"/>
            <a:ext cx="5962650" cy="71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4" y="241866"/>
            <a:ext cx="1456647" cy="1460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71116" y="4842086"/>
            <a:ext cx="2649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2000"/>
              </a:spcBef>
            </a:pPr>
            <a:r>
              <a:rPr lang="el-GR" sz="2400" dirty="0" smtClean="0"/>
              <a:t>Χρίστος </a:t>
            </a:r>
            <a:r>
              <a:rPr lang="el-GR" sz="2400" dirty="0" err="1" smtClean="0"/>
              <a:t>Καλλίγερος</a:t>
            </a:r>
            <a:endParaRPr lang="el-GR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523998" y="2761477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800" b="1" dirty="0" smtClean="0"/>
              <a:t>Θεωρία Οδοντώσεως: Μέρος Ι</a:t>
            </a:r>
            <a:endParaRPr lang="el-GR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4854987" y="5934215"/>
            <a:ext cx="2482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dirty="0"/>
              <a:t>Αθήνα, </a:t>
            </a:r>
            <a:r>
              <a:rPr lang="el-GR" sz="2000" dirty="0" smtClean="0"/>
              <a:t>Απρίλιος 2020</a:t>
            </a:r>
            <a:endParaRPr lang="en-US" sz="2000" dirty="0"/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97" y="195790"/>
            <a:ext cx="1456944" cy="1456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523997" y="3592474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Βασικός νόμος οδοντώσεως – Ταχύτητα ολισθήσεως</a:t>
            </a:r>
            <a:endParaRPr lang="el-GR" sz="2400" dirty="0"/>
          </a:p>
        </p:txBody>
      </p:sp>
      <p:pic>
        <p:nvPicPr>
          <p:cNvPr id="2" name="Ήχος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3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78"/>
    </mc:Choice>
    <mc:Fallback xmlns="">
      <p:transition spd="slow" advTm="19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24132" y="360757"/>
            <a:ext cx="10515600" cy="1325563"/>
          </a:xfrm>
        </p:spPr>
        <p:txBody>
          <a:bodyPr/>
          <a:lstStyle/>
          <a:p>
            <a:r>
              <a:rPr lang="el-GR" dirty="0" smtClean="0"/>
              <a:t>Βασικός νόμος οδοντώσεω</a:t>
            </a:r>
            <a:r>
              <a:rPr lang="el-GR" dirty="0"/>
              <a:t>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2223611"/>
            <a:ext cx="5806705" cy="4351338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«Για </a:t>
            </a:r>
            <a:r>
              <a:rPr lang="el-GR" dirty="0"/>
              <a:t>την ομαλή μετάδοση κινήσεως και μεταφορά ισχύος από τον κινητήριο στον κινούμενο τροχό, θα πρέπει σε κάθε σημείο επαφής των </a:t>
            </a:r>
            <a:r>
              <a:rPr lang="el-GR" dirty="0" err="1"/>
              <a:t>συνεργαζομένων</a:t>
            </a:r>
            <a:r>
              <a:rPr lang="el-GR" dirty="0"/>
              <a:t> κατατομών των οδόντων, η κοινή κάθετος αυτών να διέρχεται από το σημείο </a:t>
            </a:r>
            <a:r>
              <a:rPr lang="el-GR" dirty="0" smtClean="0"/>
              <a:t>κύλισης»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1"/>
          <a:stretch/>
        </p:blipFill>
        <p:spPr>
          <a:xfrm>
            <a:off x="7129322" y="473336"/>
            <a:ext cx="4944140" cy="6002767"/>
          </a:xfrm>
          <a:prstGeom prst="rect">
            <a:avLst/>
          </a:prstGeom>
        </p:spPr>
      </p:pic>
      <p:cxnSp>
        <p:nvCxnSpPr>
          <p:cNvPr id="5" name="Ευθύγραμμο βέλος σύνδεσης 4"/>
          <p:cNvCxnSpPr/>
          <p:nvPr/>
        </p:nvCxnSpPr>
        <p:spPr>
          <a:xfrm flipV="1">
            <a:off x="8881533" y="4224867"/>
            <a:ext cx="541867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Ευθύγραμμο βέλος σύνδεσης 5"/>
          <p:cNvCxnSpPr/>
          <p:nvPr/>
        </p:nvCxnSpPr>
        <p:spPr>
          <a:xfrm>
            <a:off x="8881533" y="4775200"/>
            <a:ext cx="1253067" cy="254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ύγραμμο βέλος σύνδεσης 6"/>
          <p:cNvCxnSpPr/>
          <p:nvPr/>
        </p:nvCxnSpPr>
        <p:spPr>
          <a:xfrm flipV="1">
            <a:off x="8881533" y="4399280"/>
            <a:ext cx="663787" cy="3779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427720" y="4775200"/>
            <a:ext cx="2616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b="1" dirty="0">
                <a:solidFill>
                  <a:schemeClr val="bg1"/>
                </a:solidFill>
              </a:rPr>
              <a:t>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70920" y="2588260"/>
            <a:ext cx="268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b="1" dirty="0" smtClean="0">
                <a:solidFill>
                  <a:schemeClr val="bg1"/>
                </a:solidFill>
              </a:rPr>
              <a:t>Λ</a:t>
            </a:r>
            <a:endParaRPr lang="el-GR" sz="1100" b="1" dirty="0">
              <a:solidFill>
                <a:schemeClr val="bg1"/>
              </a:solidFill>
            </a:endParaRPr>
          </a:p>
        </p:txBody>
      </p:sp>
      <p:cxnSp>
        <p:nvCxnSpPr>
          <p:cNvPr id="10" name="Ευθεία γραμμή σύνδεσης 9"/>
          <p:cNvCxnSpPr/>
          <p:nvPr/>
        </p:nvCxnSpPr>
        <p:spPr>
          <a:xfrm flipH="1" flipV="1">
            <a:off x="8574854" y="5046133"/>
            <a:ext cx="1086218" cy="120226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Ευθεία γραμμή σύνδεσης 10"/>
          <p:cNvCxnSpPr/>
          <p:nvPr/>
        </p:nvCxnSpPr>
        <p:spPr>
          <a:xfrm flipH="1" flipV="1">
            <a:off x="8865204" y="4794164"/>
            <a:ext cx="784979" cy="147056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Ήχος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7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609">
        <p:fade/>
      </p:transition>
    </mc:Choice>
    <mc:Fallback xmlns="">
      <p:transition spd="med" advTm="526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Ταχύτητα ολισθήσεως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05"/>
          <a:stretch/>
        </p:blipFill>
        <p:spPr>
          <a:xfrm>
            <a:off x="1243070" y="1934427"/>
            <a:ext cx="9704294" cy="2577887"/>
          </a:xfrm>
        </p:spPr>
      </p:pic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18501"/>
              </p:ext>
            </p:extLst>
          </p:nvPr>
        </p:nvGraphicFramePr>
        <p:xfrm>
          <a:off x="3873873" y="5057494"/>
          <a:ext cx="4442688" cy="107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Equation" r:id="rId6" imgW="1777680" imgH="431640" progId="Equation.DSMT4">
                  <p:embed/>
                </p:oleObj>
              </mc:Choice>
              <mc:Fallback>
                <p:oleObj name="Equation" r:id="rId6" imgW="17776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3873" y="5057494"/>
                        <a:ext cx="4442688" cy="1074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Ήχος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9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826">
        <p:fade/>
      </p:transition>
    </mc:Choice>
    <mc:Fallback xmlns="">
      <p:transition spd="med" advTm="628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Ταχύτητα ολισθήσεως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1"/>
          <a:stretch/>
        </p:blipFill>
        <p:spPr>
          <a:xfrm>
            <a:off x="7129322" y="473336"/>
            <a:ext cx="4944140" cy="6002767"/>
          </a:xfrm>
          <a:prstGeom prst="rect">
            <a:avLst/>
          </a:prstGeom>
        </p:spPr>
      </p:pic>
      <p:cxnSp>
        <p:nvCxnSpPr>
          <p:cNvPr id="6" name="Ευθύγραμμο βέλος σύνδεσης 5"/>
          <p:cNvCxnSpPr/>
          <p:nvPr/>
        </p:nvCxnSpPr>
        <p:spPr>
          <a:xfrm>
            <a:off x="8881533" y="4775200"/>
            <a:ext cx="1253067" cy="254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ύγραμμο βέλος σύνδεσης 6"/>
          <p:cNvCxnSpPr/>
          <p:nvPr/>
        </p:nvCxnSpPr>
        <p:spPr>
          <a:xfrm flipV="1">
            <a:off x="8881533" y="4399280"/>
            <a:ext cx="663787" cy="3779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427720" y="4775200"/>
            <a:ext cx="2616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b="1" dirty="0">
                <a:solidFill>
                  <a:schemeClr val="bg1"/>
                </a:solidFill>
              </a:rPr>
              <a:t>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70920" y="2588260"/>
            <a:ext cx="268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b="1" dirty="0" smtClean="0">
                <a:solidFill>
                  <a:schemeClr val="bg1"/>
                </a:solidFill>
              </a:rPr>
              <a:t>Λ</a:t>
            </a:r>
            <a:endParaRPr lang="el-GR" sz="11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Αντικείμενο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9002"/>
              </p:ext>
            </p:extLst>
          </p:nvPr>
        </p:nvGraphicFramePr>
        <p:xfrm>
          <a:off x="1600200" y="2947988"/>
          <a:ext cx="3884613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Equation" r:id="rId6" imgW="1650960" imgH="711000" progId="Equation.DSMT4">
                  <p:embed/>
                </p:oleObj>
              </mc:Choice>
              <mc:Fallback>
                <p:oleObj name="Equation" r:id="rId6" imgW="1650960" imgH="71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947988"/>
                        <a:ext cx="3884613" cy="1666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Ευθύγραμμο βέλος σύνδεσης 13"/>
          <p:cNvCxnSpPr/>
          <p:nvPr/>
        </p:nvCxnSpPr>
        <p:spPr>
          <a:xfrm>
            <a:off x="8848165" y="4742329"/>
            <a:ext cx="735299" cy="84268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ύγραμμο βέλος σύνδεσης 18"/>
          <p:cNvCxnSpPr/>
          <p:nvPr/>
        </p:nvCxnSpPr>
        <p:spPr>
          <a:xfrm>
            <a:off x="8856835" y="4757272"/>
            <a:ext cx="143729" cy="1598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Έλλειψη 20"/>
          <p:cNvSpPr/>
          <p:nvPr/>
        </p:nvSpPr>
        <p:spPr>
          <a:xfrm>
            <a:off x="7887318" y="4053840"/>
            <a:ext cx="349902" cy="3454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Έλλειψη 21"/>
          <p:cNvSpPr/>
          <p:nvPr/>
        </p:nvSpPr>
        <p:spPr>
          <a:xfrm>
            <a:off x="9974889" y="2114774"/>
            <a:ext cx="349902" cy="3454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Έλλειψη 22"/>
          <p:cNvSpPr/>
          <p:nvPr/>
        </p:nvSpPr>
        <p:spPr>
          <a:xfrm>
            <a:off x="9572034" y="4025485"/>
            <a:ext cx="87438" cy="7772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TextBox 23"/>
          <p:cNvSpPr txBox="1"/>
          <p:nvPr/>
        </p:nvSpPr>
        <p:spPr>
          <a:xfrm>
            <a:off x="9572034" y="3656153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c</a:t>
            </a:r>
            <a:endParaRPr lang="el-GR" b="1" i="1" dirty="0">
              <a:solidFill>
                <a:schemeClr val="bg1"/>
              </a:solidFill>
            </a:endParaRPr>
          </a:p>
        </p:txBody>
      </p:sp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2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906">
        <p:fade/>
      </p:transition>
    </mc:Choice>
    <mc:Fallback xmlns="">
      <p:transition spd="med" advTm="339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Ταχύτητα ολισθήσεως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1"/>
          <a:stretch/>
        </p:blipFill>
        <p:spPr>
          <a:xfrm>
            <a:off x="7129322" y="473336"/>
            <a:ext cx="4944140" cy="6002767"/>
          </a:xfrm>
          <a:prstGeom prst="rect">
            <a:avLst/>
          </a:prstGeom>
        </p:spPr>
      </p:pic>
      <p:cxnSp>
        <p:nvCxnSpPr>
          <p:cNvPr id="6" name="Ευθύγραμμο βέλος σύνδεσης 5"/>
          <p:cNvCxnSpPr/>
          <p:nvPr/>
        </p:nvCxnSpPr>
        <p:spPr>
          <a:xfrm>
            <a:off x="8881533" y="4775200"/>
            <a:ext cx="1253067" cy="254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ύγραμμο βέλος σύνδεσης 6"/>
          <p:cNvCxnSpPr/>
          <p:nvPr/>
        </p:nvCxnSpPr>
        <p:spPr>
          <a:xfrm flipV="1">
            <a:off x="8881533" y="4399280"/>
            <a:ext cx="663787" cy="3779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427720" y="4775200"/>
            <a:ext cx="2616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b="1" dirty="0">
                <a:solidFill>
                  <a:schemeClr val="bg1"/>
                </a:solidFill>
              </a:rPr>
              <a:t>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70920" y="2588260"/>
            <a:ext cx="268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b="1" dirty="0" smtClean="0">
                <a:solidFill>
                  <a:schemeClr val="bg1"/>
                </a:solidFill>
              </a:rPr>
              <a:t>Λ</a:t>
            </a:r>
            <a:endParaRPr lang="el-GR" sz="11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Αντικείμενο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693703"/>
              </p:ext>
            </p:extLst>
          </p:nvPr>
        </p:nvGraphicFramePr>
        <p:xfrm>
          <a:off x="1017588" y="1817688"/>
          <a:ext cx="5049837" cy="393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Equation" r:id="rId6" imgW="2145960" imgH="1676160" progId="Equation.DSMT4">
                  <p:embed/>
                </p:oleObj>
              </mc:Choice>
              <mc:Fallback>
                <p:oleObj name="Equation" r:id="rId6" imgW="2145960" imgH="1676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7588" y="1817688"/>
                        <a:ext cx="5049837" cy="3930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Ευθύγραμμο βέλος σύνδεσης 10"/>
          <p:cNvCxnSpPr/>
          <p:nvPr/>
        </p:nvCxnSpPr>
        <p:spPr>
          <a:xfrm>
            <a:off x="8848165" y="4742329"/>
            <a:ext cx="735299" cy="84268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>
            <a:off x="8856835" y="4757272"/>
            <a:ext cx="143729" cy="1598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Έλλειψη 12"/>
          <p:cNvSpPr/>
          <p:nvPr/>
        </p:nvSpPr>
        <p:spPr>
          <a:xfrm>
            <a:off x="7887318" y="4053840"/>
            <a:ext cx="349902" cy="3454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Έλλειψη 13"/>
          <p:cNvSpPr/>
          <p:nvPr/>
        </p:nvSpPr>
        <p:spPr>
          <a:xfrm>
            <a:off x="9974889" y="2114774"/>
            <a:ext cx="349902" cy="3454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Έλλειψη 14"/>
          <p:cNvSpPr/>
          <p:nvPr/>
        </p:nvSpPr>
        <p:spPr>
          <a:xfrm>
            <a:off x="9572034" y="4025485"/>
            <a:ext cx="87438" cy="7772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TextBox 15"/>
          <p:cNvSpPr txBox="1"/>
          <p:nvPr/>
        </p:nvSpPr>
        <p:spPr>
          <a:xfrm>
            <a:off x="9572034" y="3656153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c</a:t>
            </a:r>
            <a:endParaRPr lang="el-GR" b="1" i="1" dirty="0">
              <a:solidFill>
                <a:schemeClr val="bg1"/>
              </a:solidFill>
            </a:endParaRPr>
          </a:p>
        </p:txBody>
      </p:sp>
      <p:pic>
        <p:nvPicPr>
          <p:cNvPr id="21" name="Ήχος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9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198">
        <p:fade/>
      </p:transition>
    </mc:Choice>
    <mc:Fallback xmlns="">
      <p:transition spd="med" advTm="331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Ταχύτητα ολισθήσεως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1"/>
          <a:stretch/>
        </p:blipFill>
        <p:spPr>
          <a:xfrm>
            <a:off x="7129322" y="473336"/>
            <a:ext cx="4944140" cy="6002767"/>
          </a:xfrm>
          <a:prstGeom prst="rect">
            <a:avLst/>
          </a:prstGeom>
        </p:spPr>
      </p:pic>
      <p:cxnSp>
        <p:nvCxnSpPr>
          <p:cNvPr id="6" name="Ευθύγραμμο βέλος σύνδεσης 5"/>
          <p:cNvCxnSpPr/>
          <p:nvPr/>
        </p:nvCxnSpPr>
        <p:spPr>
          <a:xfrm>
            <a:off x="8881533" y="4775200"/>
            <a:ext cx="1253067" cy="254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ύγραμμο βέλος σύνδεσης 6"/>
          <p:cNvCxnSpPr/>
          <p:nvPr/>
        </p:nvCxnSpPr>
        <p:spPr>
          <a:xfrm flipV="1">
            <a:off x="8881533" y="4399280"/>
            <a:ext cx="663787" cy="3779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427720" y="4775200"/>
            <a:ext cx="2616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b="1" dirty="0">
                <a:solidFill>
                  <a:schemeClr val="bg1"/>
                </a:solidFill>
              </a:rPr>
              <a:t>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70920" y="2588260"/>
            <a:ext cx="268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b="1" dirty="0" smtClean="0">
                <a:solidFill>
                  <a:schemeClr val="bg1"/>
                </a:solidFill>
              </a:rPr>
              <a:t>Λ</a:t>
            </a:r>
            <a:endParaRPr lang="el-GR" sz="11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Αντικείμενο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720767"/>
              </p:ext>
            </p:extLst>
          </p:nvPr>
        </p:nvGraphicFramePr>
        <p:xfrm>
          <a:off x="1774875" y="1785938"/>
          <a:ext cx="3829050" cy="389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Equation" r:id="rId6" imgW="1168200" imgH="1193760" progId="Equation.DSMT4">
                  <p:embed/>
                </p:oleObj>
              </mc:Choice>
              <mc:Fallback>
                <p:oleObj name="Equation" r:id="rId6" imgW="1168200" imgH="1193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75" y="1785938"/>
                        <a:ext cx="3829050" cy="3895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Ευθύγραμμο βέλος σύνδεσης 10"/>
          <p:cNvCxnSpPr/>
          <p:nvPr/>
        </p:nvCxnSpPr>
        <p:spPr>
          <a:xfrm>
            <a:off x="8848165" y="4742329"/>
            <a:ext cx="735299" cy="84268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>
            <a:off x="8856835" y="4757272"/>
            <a:ext cx="143729" cy="1598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Έλλειψη 12"/>
          <p:cNvSpPr/>
          <p:nvPr/>
        </p:nvSpPr>
        <p:spPr>
          <a:xfrm>
            <a:off x="7887318" y="4053840"/>
            <a:ext cx="349902" cy="3454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Έλλειψη 13"/>
          <p:cNvSpPr/>
          <p:nvPr/>
        </p:nvSpPr>
        <p:spPr>
          <a:xfrm>
            <a:off x="9974889" y="2114774"/>
            <a:ext cx="349902" cy="3454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Έλλειψη 14"/>
          <p:cNvSpPr/>
          <p:nvPr/>
        </p:nvSpPr>
        <p:spPr>
          <a:xfrm>
            <a:off x="9572034" y="4025485"/>
            <a:ext cx="87438" cy="7772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TextBox 15"/>
          <p:cNvSpPr txBox="1"/>
          <p:nvPr/>
        </p:nvSpPr>
        <p:spPr>
          <a:xfrm>
            <a:off x="9572034" y="3656153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c</a:t>
            </a:r>
            <a:endParaRPr lang="el-GR" b="1" i="1" dirty="0">
              <a:solidFill>
                <a:schemeClr val="bg1"/>
              </a:solidFill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1340665" y="3888805"/>
            <a:ext cx="4558913" cy="205667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noFill/>
            </a:endParaRPr>
          </a:p>
        </p:txBody>
      </p:sp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8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880">
        <p:fade/>
      </p:transition>
    </mc:Choice>
    <mc:Fallback xmlns="">
      <p:transition spd="med" advTm="53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Ταχύτητα ολισθήσεως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474764" y="5566248"/>
            <a:ext cx="6991350" cy="1117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 smtClean="0"/>
              <a:t>Κατανομή της απόστασης </a:t>
            </a:r>
            <a:r>
              <a:rPr lang="en-US" dirty="0" smtClean="0"/>
              <a:t>e </a:t>
            </a:r>
            <a:r>
              <a:rPr lang="el-GR" dirty="0" smtClean="0"/>
              <a:t>κατά μήκος της κατατομής – όμοια κατανομή της ταχύτητας ολισθήσεως </a:t>
            </a:r>
            <a:r>
              <a:rPr lang="el-GR" i="1" dirty="0" smtClean="0"/>
              <a:t>υ</a:t>
            </a:r>
            <a:r>
              <a:rPr lang="en-US" i="1" baseline="-25000" dirty="0" smtClean="0"/>
              <a:t>g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4" b="10505"/>
          <a:stretch/>
        </p:blipFill>
        <p:spPr>
          <a:xfrm>
            <a:off x="5474764" y="1825625"/>
            <a:ext cx="6564836" cy="3605686"/>
          </a:xfrm>
          <a:prstGeom prst="rect">
            <a:avLst/>
          </a:prstGeom>
        </p:spPr>
      </p:pic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105226"/>
              </p:ext>
            </p:extLst>
          </p:nvPr>
        </p:nvGraphicFramePr>
        <p:xfrm>
          <a:off x="327025" y="1871899"/>
          <a:ext cx="4824413" cy="351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Equation" r:id="rId6" imgW="1701720" imgH="1244520" progId="Equation.DSMT4">
                  <p:embed/>
                </p:oleObj>
              </mc:Choice>
              <mc:Fallback>
                <p:oleObj name="Equation" r:id="rId6" imgW="1701720" imgH="1244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25" y="1871899"/>
                        <a:ext cx="4824413" cy="3513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Ήχος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6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738">
        <p:fade/>
      </p:transition>
    </mc:Choice>
    <mc:Fallback xmlns="">
      <p:transition spd="med" advTm="397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Εισαγωγή</a:t>
            </a:r>
            <a:endParaRPr lang="el-GR" dirty="0"/>
          </a:p>
        </p:txBody>
      </p:sp>
      <p:pic>
        <p:nvPicPr>
          <p:cNvPr id="4" name="Spur gears mesh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593" b="2319"/>
          <a:stretch/>
        </p:blipFill>
        <p:spPr>
          <a:xfrm>
            <a:off x="1982517" y="2483427"/>
            <a:ext cx="8226965" cy="3013364"/>
          </a:xfrm>
        </p:spPr>
      </p:pic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9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563">
        <p:fade/>
      </p:transition>
    </mc:Choice>
    <mc:Fallback xmlns="">
      <p:transition spd="med" advTm="28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4"/>
        <p14:playEvt time="25586" objId="4"/>
        <p14:pauseEvt time="26123" objId="4"/>
        <p14:stopEvt time="28563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Τροχοί τριβής (</a:t>
            </a:r>
            <a:r>
              <a:rPr lang="en-US" dirty="0" smtClean="0"/>
              <a:t>Friction Drives)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2043834"/>
            <a:ext cx="10515600" cy="4351338"/>
          </a:xfrm>
        </p:spPr>
        <p:txBody>
          <a:bodyPr/>
          <a:lstStyle/>
          <a:p>
            <a:r>
              <a:rPr lang="el-GR" dirty="0" smtClean="0"/>
              <a:t>Κύλιση χωρίς ολίσθηση</a:t>
            </a:r>
          </a:p>
          <a:p>
            <a:endParaRPr lang="el-GR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97477" y="1662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4" name="Αντικείμενο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590530"/>
              </p:ext>
            </p:extLst>
          </p:nvPr>
        </p:nvGraphicFramePr>
        <p:xfrm>
          <a:off x="2043804" y="3599361"/>
          <a:ext cx="4473027" cy="1191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Equation" r:id="rId5" imgW="2184400" imgH="584200" progId="Equation.DSMT4">
                  <p:embed/>
                </p:oleObj>
              </mc:Choice>
              <mc:Fallback>
                <p:oleObj name="Equation" r:id="rId5" imgW="2184400" imgH="584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3804" y="3599361"/>
                        <a:ext cx="4473027" cy="11915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6" name="Αντικείμενο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4711584"/>
              </p:ext>
            </p:extLst>
          </p:nvPr>
        </p:nvGraphicFramePr>
        <p:xfrm>
          <a:off x="1953883" y="3551456"/>
          <a:ext cx="4652867" cy="123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Equation" r:id="rId7" imgW="2184400" imgH="584200" progId="Equation.DSMT4">
                  <p:embed/>
                </p:oleObj>
              </mc:Choice>
              <mc:Fallback>
                <p:oleObj name="Equation" r:id="rId7" imgW="2184400" imgH="584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3883" y="3551456"/>
                        <a:ext cx="4652867" cy="12394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8" t="15610" r="39359" b="24334"/>
          <a:stretch/>
        </p:blipFill>
        <p:spPr>
          <a:xfrm>
            <a:off x="7949045" y="1371599"/>
            <a:ext cx="3647210" cy="4907976"/>
          </a:xfrm>
          <a:prstGeom prst="rect">
            <a:avLst/>
          </a:prstGeom>
        </p:spPr>
      </p:pic>
      <p:pic>
        <p:nvPicPr>
          <p:cNvPr id="10" name="Ήχος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5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930">
        <p:fade/>
      </p:transition>
    </mc:Choice>
    <mc:Fallback xmlns="">
      <p:transition spd="med" advTm="469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Τροχοί τριβής (</a:t>
            </a:r>
            <a:r>
              <a:rPr lang="en-US" dirty="0"/>
              <a:t>Friction Drives)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Σχέση μετάδοσης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l-GR" dirty="0" smtClean="0"/>
              <a:t>Μέγιστη μεταφερόμενη ισχύς</a:t>
            </a:r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140631"/>
              </p:ext>
            </p:extLst>
          </p:nvPr>
        </p:nvGraphicFramePr>
        <p:xfrm>
          <a:off x="1880755" y="2639291"/>
          <a:ext cx="4164991" cy="1174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Equation" r:id="rId5" imgW="1790700" imgH="508000" progId="Equation.DSMT4">
                  <p:embed/>
                </p:oleObj>
              </mc:Choice>
              <mc:Fallback>
                <p:oleObj name="Equation" r:id="rId5" imgW="1790700" imgH="508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0755" y="2639291"/>
                        <a:ext cx="4164991" cy="11741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7" name="Αντικείμενο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121358"/>
              </p:ext>
            </p:extLst>
          </p:nvPr>
        </p:nvGraphicFramePr>
        <p:xfrm>
          <a:off x="2514600" y="5180013"/>
          <a:ext cx="289877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Equation" r:id="rId7" imgW="1206360" imgH="291960" progId="Equation.DSMT4">
                  <p:embed/>
                </p:oleObj>
              </mc:Choice>
              <mc:Fallback>
                <p:oleObj name="Equation" r:id="rId7" imgW="1206360" imgH="29196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5180013"/>
                        <a:ext cx="2898775" cy="692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4" t="17447" r="38843" b="16988"/>
          <a:stretch/>
        </p:blipFill>
        <p:spPr>
          <a:xfrm>
            <a:off x="7782791" y="1320917"/>
            <a:ext cx="4031673" cy="5330769"/>
          </a:xfrm>
          <a:prstGeom prst="rect">
            <a:avLst/>
          </a:prstGeom>
        </p:spPr>
      </p:pic>
      <p:pic>
        <p:nvPicPr>
          <p:cNvPr id="16" name="Ήχος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127">
        <p:fade/>
      </p:transition>
    </mc:Choice>
    <mc:Fallback xmlns="">
      <p:transition spd="med" advTm="551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Θεωρία οδοντώσεων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825625"/>
            <a:ext cx="6903027" cy="4351338"/>
          </a:xfrm>
        </p:spPr>
        <p:txBody>
          <a:bodyPr/>
          <a:lstStyle/>
          <a:p>
            <a:r>
              <a:rPr lang="el-GR" dirty="0" smtClean="0"/>
              <a:t>Σταθερή σχέση μετάδοσης και μεταφορά μεγάλης ισχύος</a:t>
            </a:r>
          </a:p>
          <a:p>
            <a:endParaRPr lang="el-GR" dirty="0" smtClean="0"/>
          </a:p>
          <a:p>
            <a:pPr marL="0" indent="0" algn="ctr">
              <a:buNone/>
            </a:pPr>
            <a:endParaRPr lang="el-GR" dirty="0" smtClean="0"/>
          </a:p>
          <a:p>
            <a:pPr marL="0" indent="0" algn="ctr">
              <a:buNone/>
            </a:pPr>
            <a:r>
              <a:rPr lang="el-GR" dirty="0" smtClean="0"/>
              <a:t>Ύπαρξη οδόντων</a:t>
            </a:r>
          </a:p>
          <a:p>
            <a:endParaRPr lang="el-GR" dirty="0" smtClean="0"/>
          </a:p>
          <a:p>
            <a:r>
              <a:rPr lang="el-GR" dirty="0" smtClean="0"/>
              <a:t>Κίνηση μέσω επαφής πλευρικών επιφανειών οδόντων (όχι τριβής)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53" r="9174" b="13751"/>
          <a:stretch/>
        </p:blipFill>
        <p:spPr>
          <a:xfrm>
            <a:off x="8084128" y="1230890"/>
            <a:ext cx="3377046" cy="4684321"/>
          </a:xfrm>
          <a:prstGeom prst="rect">
            <a:avLst/>
          </a:prstGeom>
        </p:spPr>
      </p:pic>
      <p:sp>
        <p:nvSpPr>
          <p:cNvPr id="6" name="Βέλος προς τα κάτω 5"/>
          <p:cNvSpPr/>
          <p:nvPr/>
        </p:nvSpPr>
        <p:spPr>
          <a:xfrm>
            <a:off x="4092286" y="2571626"/>
            <a:ext cx="394854" cy="8208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Ήχος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628">
        <p:fade/>
      </p:transition>
    </mc:Choice>
    <mc:Fallback xmlns="">
      <p:transition spd="med" advTm="286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89560" y="382227"/>
            <a:ext cx="10515600" cy="1325563"/>
          </a:xfrm>
        </p:spPr>
        <p:txBody>
          <a:bodyPr/>
          <a:lstStyle/>
          <a:p>
            <a:r>
              <a:rPr lang="el-GR" dirty="0" smtClean="0"/>
              <a:t>Βασικοί ορισμοί και απαιτήσεις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Χαρακτηριστικοί </a:t>
            </a:r>
            <a:r>
              <a:rPr lang="el-GR" dirty="0"/>
              <a:t>κύκλοι οδοντωτών τροχών</a:t>
            </a:r>
          </a:p>
          <a:p>
            <a:pPr lvl="1"/>
            <a:r>
              <a:rPr lang="el-GR" dirty="0"/>
              <a:t>Κύκλος </a:t>
            </a:r>
            <a:r>
              <a:rPr lang="el-GR" dirty="0" err="1"/>
              <a:t>ποδός</a:t>
            </a:r>
            <a:endParaRPr lang="el-GR" dirty="0"/>
          </a:p>
          <a:p>
            <a:pPr lvl="1"/>
            <a:r>
              <a:rPr lang="el-GR" dirty="0"/>
              <a:t>Κύκλος κεφαλής</a:t>
            </a:r>
          </a:p>
          <a:p>
            <a:pPr lvl="1"/>
            <a:r>
              <a:rPr lang="el-GR" dirty="0"/>
              <a:t>Αρχικός </a:t>
            </a:r>
            <a:r>
              <a:rPr lang="el-GR" dirty="0" smtClean="0"/>
              <a:t>κύκλος</a:t>
            </a:r>
            <a:endParaRPr lang="el-GR" dirty="0"/>
          </a:p>
          <a:p>
            <a:endParaRPr lang="el-GR" dirty="0" smtClean="0"/>
          </a:p>
          <a:p>
            <a:r>
              <a:rPr lang="el-GR" dirty="0" smtClean="0"/>
              <a:t>Απαιτήσεις συνεργασίας</a:t>
            </a:r>
          </a:p>
          <a:p>
            <a:pPr lvl="1"/>
            <a:r>
              <a:rPr lang="el-GR" dirty="0" smtClean="0"/>
              <a:t>Συνεργασία οδόντων 1:1</a:t>
            </a:r>
          </a:p>
          <a:p>
            <a:pPr lvl="1"/>
            <a:r>
              <a:rPr lang="el-GR" dirty="0" smtClean="0"/>
              <a:t>Ισότητα βήματος</a:t>
            </a:r>
            <a:endParaRPr lang="el-GR" dirty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16470" r="8715" b="9490"/>
          <a:stretch/>
        </p:blipFill>
        <p:spPr>
          <a:xfrm>
            <a:off x="7689097" y="303283"/>
            <a:ext cx="4129145" cy="342523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8591" r="8759" b="12077"/>
          <a:stretch/>
        </p:blipFill>
        <p:spPr>
          <a:xfrm>
            <a:off x="6949438" y="3889883"/>
            <a:ext cx="4868804" cy="2828730"/>
          </a:xfrm>
          <a:prstGeom prst="rect">
            <a:avLst/>
          </a:prstGeom>
        </p:spPr>
      </p:pic>
      <p:pic>
        <p:nvPicPr>
          <p:cNvPr id="9" name="Ήχος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273">
        <p:fade/>
      </p:transition>
    </mc:Choice>
    <mc:Fallback xmlns="">
      <p:transition spd="med" advTm="782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Ισότητα βήματος</a:t>
            </a:r>
            <a:r>
              <a:rPr lang="en-US" dirty="0" smtClean="0"/>
              <a:t> </a:t>
            </a:r>
            <a:r>
              <a:rPr lang="el-GR" dirty="0" smtClean="0"/>
              <a:t>και σχέση μετάδοσης</a:t>
            </a:r>
            <a:endParaRPr lang="el-GR" dirty="0"/>
          </a:p>
        </p:txBody>
      </p:sp>
      <p:graphicFrame>
        <p:nvGraphicFramePr>
          <p:cNvPr id="4" name="Θέση περιεχομένου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0506209"/>
              </p:ext>
            </p:extLst>
          </p:nvPr>
        </p:nvGraphicFramePr>
        <p:xfrm>
          <a:off x="1708150" y="1690688"/>
          <a:ext cx="4294188" cy="462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Equation" r:id="rId5" imgW="2145960" imgH="2311200" progId="Equation.DSMT4">
                  <p:embed/>
                </p:oleObj>
              </mc:Choice>
              <mc:Fallback>
                <p:oleObj name="Equation" r:id="rId5" imgW="2145960" imgH="23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8150" y="1690688"/>
                        <a:ext cx="4294188" cy="46243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1" r="32504" b="22546"/>
          <a:stretch/>
        </p:blipFill>
        <p:spPr>
          <a:xfrm>
            <a:off x="7634379" y="1811530"/>
            <a:ext cx="3614468" cy="4382219"/>
          </a:xfrm>
          <a:prstGeom prst="rect">
            <a:avLst/>
          </a:prstGeom>
        </p:spPr>
      </p:pic>
      <p:pic>
        <p:nvPicPr>
          <p:cNvPr id="6" name="Ήχος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2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518">
        <p:fade/>
      </p:transition>
    </mc:Choice>
    <mc:Fallback xmlns="">
      <p:transition spd="med" advTm="755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Βασικός νόμος οδοντώσεως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70"/>
          <a:stretch/>
        </p:blipFill>
        <p:spPr>
          <a:xfrm>
            <a:off x="3265223" y="1524288"/>
            <a:ext cx="5661554" cy="5032375"/>
          </a:xfrm>
        </p:spPr>
      </p:pic>
      <p:pic>
        <p:nvPicPr>
          <p:cNvPr id="3" name="Ήχος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1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7853">
        <p:fade/>
      </p:transition>
    </mc:Choice>
    <mc:Fallback xmlns="">
      <p:transition spd="med" advTm="87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75621" y="386640"/>
            <a:ext cx="10515600" cy="1325563"/>
          </a:xfrm>
        </p:spPr>
        <p:txBody>
          <a:bodyPr/>
          <a:lstStyle/>
          <a:p>
            <a:r>
              <a:rPr lang="el-GR" dirty="0" smtClean="0"/>
              <a:t>Βασικός νόμος οδοντώσεως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1"/>
          <a:stretch/>
        </p:blipFill>
        <p:spPr>
          <a:xfrm>
            <a:off x="7129322" y="473336"/>
            <a:ext cx="4944140" cy="6002767"/>
          </a:xfrm>
          <a:prstGeom prst="rect">
            <a:avLst/>
          </a:prstGeom>
        </p:spPr>
      </p:pic>
      <p:cxnSp>
        <p:nvCxnSpPr>
          <p:cNvPr id="6" name="Ευθύγραμμο βέλος σύνδεσης 5"/>
          <p:cNvCxnSpPr/>
          <p:nvPr/>
        </p:nvCxnSpPr>
        <p:spPr>
          <a:xfrm flipV="1">
            <a:off x="8881533" y="4224867"/>
            <a:ext cx="541867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>
            <a:off x="8881533" y="4775200"/>
            <a:ext cx="1253067" cy="254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ύγραμμο βέλος σύνδεσης 17"/>
          <p:cNvCxnSpPr/>
          <p:nvPr/>
        </p:nvCxnSpPr>
        <p:spPr>
          <a:xfrm flipV="1">
            <a:off x="8881533" y="4399280"/>
            <a:ext cx="663787" cy="3779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427720" y="4775200"/>
            <a:ext cx="2616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b="1" dirty="0">
                <a:solidFill>
                  <a:schemeClr val="bg1"/>
                </a:solidFill>
              </a:rPr>
              <a:t>Κ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170920" y="2588260"/>
            <a:ext cx="268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b="1" dirty="0" smtClean="0">
                <a:solidFill>
                  <a:schemeClr val="bg1"/>
                </a:solidFill>
              </a:rPr>
              <a:t>Λ</a:t>
            </a:r>
            <a:endParaRPr lang="el-GR" sz="1100" b="1" dirty="0">
              <a:solidFill>
                <a:schemeClr val="bg1"/>
              </a:solidFill>
            </a:endParaRPr>
          </a:p>
        </p:txBody>
      </p:sp>
      <p:cxnSp>
        <p:nvCxnSpPr>
          <p:cNvPr id="26" name="Ευθεία γραμμή σύνδεσης 25"/>
          <p:cNvCxnSpPr/>
          <p:nvPr/>
        </p:nvCxnSpPr>
        <p:spPr>
          <a:xfrm flipH="1" flipV="1">
            <a:off x="8574854" y="5046133"/>
            <a:ext cx="1086218" cy="120226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Ευθεία γραμμή σύνδεσης 30"/>
          <p:cNvCxnSpPr/>
          <p:nvPr/>
        </p:nvCxnSpPr>
        <p:spPr>
          <a:xfrm flipH="1" flipV="1">
            <a:off x="8865204" y="4794164"/>
            <a:ext cx="784979" cy="147056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33" name="Αντικείμενο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9036670"/>
              </p:ext>
            </p:extLst>
          </p:nvPr>
        </p:nvGraphicFramePr>
        <p:xfrm>
          <a:off x="1292014" y="1487119"/>
          <a:ext cx="4870450" cy="487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Equation" r:id="rId6" imgW="2286000" imgH="2298600" progId="Equation.DSMT4">
                  <p:embed/>
                </p:oleObj>
              </mc:Choice>
              <mc:Fallback>
                <p:oleObj name="Equation" r:id="rId6" imgW="2286000" imgH="229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2014" y="1487119"/>
                        <a:ext cx="4870450" cy="48783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Ήχος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5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844">
        <p:fade/>
      </p:transition>
    </mc:Choice>
    <mc:Fallback xmlns="">
      <p:transition spd="med" advTm="121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1842</TotalTime>
  <Words>179</Words>
  <Application>Microsoft Office PowerPoint</Application>
  <PresentationFormat>Ευρεία οθόνη</PresentationFormat>
  <Paragraphs>57</Paragraphs>
  <Slides>15</Slides>
  <Notes>1</Notes>
  <HiddenSlides>0</HiddenSlides>
  <MMClips>16</MMClips>
  <ScaleCrop>false</ScaleCrop>
  <HeadingPairs>
    <vt:vector size="8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Equation</vt:lpstr>
      <vt:lpstr>Παρουσίαση του PowerPoint</vt:lpstr>
      <vt:lpstr>Εισαγωγή</vt:lpstr>
      <vt:lpstr>Τροχοί τριβής (Friction Drives)</vt:lpstr>
      <vt:lpstr>Τροχοί τριβής (Friction Drives)</vt:lpstr>
      <vt:lpstr>Θεωρία οδοντώσεων</vt:lpstr>
      <vt:lpstr>Βασικοί ορισμοί και απαιτήσεις</vt:lpstr>
      <vt:lpstr>Ισότητα βήματος και σχέση μετάδοσης</vt:lpstr>
      <vt:lpstr>Βασικός νόμος οδοντώσεως</vt:lpstr>
      <vt:lpstr>Βασικός νόμος οδοντώσεως</vt:lpstr>
      <vt:lpstr>Βασικός νόμος οδοντώσεως</vt:lpstr>
      <vt:lpstr>Ταχύτητα ολισθήσεως</vt:lpstr>
      <vt:lpstr>Ταχύτητα ολισθήσεως</vt:lpstr>
      <vt:lpstr>Παρουσίαση του PowerPoint</vt:lpstr>
      <vt:lpstr>Παρουσίαση του PowerPoint</vt:lpstr>
      <vt:lpstr>Ταχύτητα ολισθήσεως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Christos</cp:lastModifiedBy>
  <cp:revision>42</cp:revision>
  <dcterms:created xsi:type="dcterms:W3CDTF">2020-04-03T13:21:44Z</dcterms:created>
  <dcterms:modified xsi:type="dcterms:W3CDTF">2020-04-09T19:15:03Z</dcterms:modified>
  <cp:contentStatus/>
</cp:coreProperties>
</file>