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6" r:id="rId2"/>
    <p:sldId id="256" r:id="rId3"/>
    <p:sldId id="286" r:id="rId4"/>
    <p:sldId id="282" r:id="rId5"/>
    <p:sldId id="283" r:id="rId6"/>
    <p:sldId id="269" r:id="rId7"/>
    <p:sldId id="257" r:id="rId8"/>
    <p:sldId id="290" r:id="rId9"/>
    <p:sldId id="291" r:id="rId10"/>
    <p:sldId id="292" r:id="rId11"/>
    <p:sldId id="293" r:id="rId12"/>
    <p:sldId id="294" r:id="rId13"/>
    <p:sldId id="295" r:id="rId14"/>
  </p:sldIdLst>
  <p:sldSz cx="19007138" cy="1069181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oaBxlWA8djvAcIc8UfCkbA==" hashData="U6elhn3rESBSQ7jKdyl9iwbVnFsn9sDe9b7TGrshhqE/6eWDQA799BUJpHMQe9fEKHNU5TP8XKsySvmPKkLWh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5" d="100"/>
          <a:sy n="55" d="100"/>
        </p:scale>
        <p:origin x="490"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D3521530-70C0-4199-A331-533120CEEFE8}" type="datetimeFigureOut">
              <a:rPr lang="en-GB"/>
              <a:pPr>
                <a:defRPr/>
              </a:pPr>
              <a:t>02/04/2020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AE93441D-79D7-4B4E-998A-CA4A9F8A9AE7}"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6942771-5FD8-422E-86FD-1259D2139B4A}" type="slidenum">
              <a:rPr lang="en-GB" altLang="en-US" smtClean="0"/>
              <a:pPr/>
              <a:t>7</a:t>
            </a:fld>
            <a:endParaRPr lang="en-GB"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5BA945E-DEAB-4FCD-8671-F50ACD3C3E80}" type="slidenum">
              <a:rPr lang="en-GB" altLang="en-US" smtClean="0"/>
              <a:pPr/>
              <a:t>8</a:t>
            </a:fld>
            <a:endParaRPr lang="en-GB"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B1CFA3C-8ADC-4A04-BEA1-454853726982}" type="slidenum">
              <a:rPr lang="en-GB" altLang="en-US" smtClean="0"/>
              <a:pPr/>
              <a:t>9</a:t>
            </a:fld>
            <a:endParaRPr lang="en-GB"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D64E10E-F34D-4C08-A470-807B6DBB73A7}" type="slidenum">
              <a:rPr lang="en-GB" altLang="en-US" smtClean="0"/>
              <a:pPr/>
              <a:t>10</a:t>
            </a:fld>
            <a:endParaRPr lang="en-GB"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0EC3753-15EF-40EC-B6F2-0FAA531717C6}" type="slidenum">
              <a:rPr lang="en-GB" altLang="en-US" smtClean="0"/>
              <a:pPr/>
              <a:t>11</a:t>
            </a:fld>
            <a:endParaRPr lang="en-GB"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380CA9E-A070-4BB4-8F25-AC00CAA46B4A}" type="slidenum">
              <a:rPr lang="en-GB" altLang="en-US" smtClean="0"/>
              <a:pPr/>
              <a:t>12</a:t>
            </a:fld>
            <a:endParaRPr lang="en-GB"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3DEA970-8FDA-4B3F-B466-4745DD1EBBDA}" type="slidenum">
              <a:rPr lang="en-GB" altLang="en-US" smtClean="0"/>
              <a:pPr/>
              <a:t>13</a:t>
            </a:fld>
            <a:endParaRPr lang="en-GB"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287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75893" y="1749796"/>
            <a:ext cx="14255354" cy="3722335"/>
          </a:xfrm>
        </p:spPr>
        <p:txBody>
          <a:bodyPr anchor="b"/>
          <a:lstStyle>
            <a:lvl1pPr algn="ctr">
              <a:defRPr sz="9354"/>
            </a:lvl1pPr>
          </a:lstStyle>
          <a:p>
            <a:r>
              <a:rPr lang="en-US" smtClean="0"/>
              <a:t>Click to edit Master title style</a:t>
            </a:r>
            <a:endParaRPr lang="el-GR"/>
          </a:p>
        </p:txBody>
      </p:sp>
      <p:sp>
        <p:nvSpPr>
          <p:cNvPr id="3" name="Subtitle 2"/>
          <p:cNvSpPr>
            <a:spLocks noGrp="1"/>
          </p:cNvSpPr>
          <p:nvPr>
            <p:ph type="subTitle" idx="1"/>
          </p:nvPr>
        </p:nvSpPr>
        <p:spPr>
          <a:xfrm>
            <a:off x="2375893" y="5615679"/>
            <a:ext cx="14255354" cy="2581379"/>
          </a:xfrm>
        </p:spPr>
        <p:txBody>
          <a:bodyPr/>
          <a:lstStyle>
            <a:lvl1pPr marL="0" indent="0" algn="ctr">
              <a:buNone/>
              <a:defRPr sz="3741"/>
            </a:lvl1pPr>
            <a:lvl2pPr marL="712788" indent="0" algn="ctr">
              <a:buNone/>
              <a:defRPr sz="3119"/>
            </a:lvl2pPr>
            <a:lvl3pPr marL="1425575" indent="0" algn="ctr">
              <a:buNone/>
              <a:defRPr sz="2807"/>
            </a:lvl3pPr>
            <a:lvl4pPr marL="2138363" indent="0" algn="ctr">
              <a:buNone/>
              <a:defRPr sz="2495"/>
            </a:lvl4pPr>
            <a:lvl5pPr marL="2851150" indent="0" algn="ctr">
              <a:buNone/>
              <a:defRPr sz="2495"/>
            </a:lvl5pPr>
            <a:lvl6pPr marL="3563938" indent="0" algn="ctr">
              <a:buNone/>
              <a:defRPr sz="2495"/>
            </a:lvl6pPr>
            <a:lvl7pPr marL="4276725" indent="0" algn="ctr">
              <a:buNone/>
              <a:defRPr sz="2495"/>
            </a:lvl7pPr>
            <a:lvl8pPr marL="4989513" indent="0" algn="ctr">
              <a:buNone/>
              <a:defRPr sz="2495"/>
            </a:lvl8pPr>
            <a:lvl9pPr marL="5702300" indent="0" algn="ctr">
              <a:buNone/>
              <a:defRPr sz="2495"/>
            </a:lvl9pPr>
          </a:lstStyle>
          <a:p>
            <a:r>
              <a:rPr lang="en-US" smtClean="0"/>
              <a:t>Click to edit Master subtitle style</a:t>
            </a:r>
            <a:endParaRPr lang="el-GR"/>
          </a:p>
        </p:txBody>
      </p:sp>
      <p:sp>
        <p:nvSpPr>
          <p:cNvPr id="4" name="Date Placeholder 3"/>
          <p:cNvSpPr>
            <a:spLocks noGrp="1"/>
          </p:cNvSpPr>
          <p:nvPr>
            <p:ph type="dt" sz="half" idx="10"/>
          </p:nvPr>
        </p:nvSpPr>
        <p:spPr>
          <a:xfrm>
            <a:off x="0" y="0"/>
            <a:ext cx="0" cy="0"/>
          </a:xfrm>
        </p:spPr>
        <p:txBody>
          <a:bodyPr/>
          <a:lstStyle>
            <a:lvl1pPr>
              <a:defRPr/>
            </a:lvl1pPr>
          </a:lstStyle>
          <a:p>
            <a:pPr>
              <a:defRPr/>
            </a:pPr>
            <a:fld id="{F229BDB0-62B3-4569-866B-E4F1CBBC9FFB}" type="datetimeFigureOut">
              <a:rPr lang="el-GR"/>
              <a:pPr>
                <a:defRPr/>
              </a:pPr>
              <a:t>2/4/2020</a:t>
            </a:fld>
            <a:endParaRPr lang="el-GR"/>
          </a:p>
        </p:txBody>
      </p:sp>
      <p:sp>
        <p:nvSpPr>
          <p:cNvPr id="5" name="Footer Placeholder 4"/>
          <p:cNvSpPr>
            <a:spLocks noGrp="1"/>
          </p:cNvSpPr>
          <p:nvPr>
            <p:ph type="ftr" sz="quarter" idx="11"/>
          </p:nvPr>
        </p:nvSpPr>
        <p:spPr>
          <a:xfrm>
            <a:off x="0" y="0"/>
            <a:ext cx="0" cy="0"/>
          </a:xfrm>
        </p:spPr>
        <p:txBody>
          <a:bodyPr/>
          <a:lstStyle>
            <a:lvl1pPr>
              <a:defRPr/>
            </a:lvl1pPr>
          </a:lstStyle>
          <a:p>
            <a:pPr>
              <a:defRPr/>
            </a:pPr>
            <a:endParaRPr lang="el-GR"/>
          </a:p>
        </p:txBody>
      </p:sp>
      <p:sp>
        <p:nvSpPr>
          <p:cNvPr id="6" name="Slide Number Placeholder 5"/>
          <p:cNvSpPr>
            <a:spLocks noGrp="1"/>
          </p:cNvSpPr>
          <p:nvPr>
            <p:ph type="sldNum" sz="quarter" idx="12"/>
          </p:nvPr>
        </p:nvSpPr>
        <p:spPr>
          <a:xfrm>
            <a:off x="0" y="0"/>
            <a:ext cx="0" cy="0"/>
          </a:xfrm>
        </p:spPr>
        <p:txBody>
          <a:bodyPr/>
          <a:lstStyle>
            <a:lvl1pPr>
              <a:defRPr/>
            </a:lvl1pPr>
          </a:lstStyle>
          <a:p>
            <a:pPr>
              <a:defRPr/>
            </a:pPr>
            <a:fld id="{B52E5AE6-4588-4C4D-82A9-B08755A12C6D}" type="slidenum">
              <a:rPr lang="el-GR"/>
              <a:pPr>
                <a:defRPr/>
              </a:pPr>
              <a:t>‹#›</a:t>
            </a:fld>
            <a:endParaRPr lang="el-GR"/>
          </a:p>
        </p:txBody>
      </p:sp>
    </p:spTree>
    <p:extLst>
      <p:ext uri="{BB962C8B-B14F-4D97-AF65-F5344CB8AC3E}">
        <p14:creationId xmlns:p14="http://schemas.microsoft.com/office/powerpoint/2010/main" val="37949824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5" r:id="rId2"/>
  </p:sldLayoutIdLst>
  <p:txStyles>
    <p:titleStyle>
      <a:lvl1pPr algn="l" rtl="0" eaLnBrk="0" fontAlgn="base" hangingPunct="0">
        <a:lnSpc>
          <a:spcPct val="90000"/>
        </a:lnSpc>
        <a:spcBef>
          <a:spcPct val="0"/>
        </a:spcBef>
        <a:spcAft>
          <a:spcPct val="0"/>
        </a:spcAft>
        <a:defRPr sz="11000" kern="1200">
          <a:solidFill>
            <a:schemeClr val="tx1"/>
          </a:solidFill>
          <a:latin typeface="+mj-lt"/>
          <a:ea typeface="+mj-ea"/>
          <a:cs typeface="+mj-cs"/>
        </a:defRPr>
      </a:lvl1pPr>
      <a:lvl2pPr algn="l" rtl="0" eaLnBrk="0" fontAlgn="base" hangingPunct="0">
        <a:lnSpc>
          <a:spcPct val="90000"/>
        </a:lnSpc>
        <a:spcBef>
          <a:spcPct val="0"/>
        </a:spcBef>
        <a:spcAft>
          <a:spcPct val="0"/>
        </a:spcAft>
        <a:defRPr sz="110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110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110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11000">
          <a:solidFill>
            <a:schemeClr val="tx1"/>
          </a:solidFill>
          <a:latin typeface="Calibri" panose="020F0502020204030204" pitchFamily="34" charset="0"/>
        </a:defRPr>
      </a:lvl5pPr>
      <a:lvl6pPr marL="1149067" algn="l" rtl="0" fontAlgn="base">
        <a:lnSpc>
          <a:spcPct val="90000"/>
        </a:lnSpc>
        <a:spcBef>
          <a:spcPct val="0"/>
        </a:spcBef>
        <a:spcAft>
          <a:spcPct val="0"/>
        </a:spcAft>
        <a:defRPr sz="11058">
          <a:solidFill>
            <a:schemeClr val="tx1"/>
          </a:solidFill>
          <a:latin typeface="Calibri" panose="020F0502020204030204" pitchFamily="34" charset="0"/>
        </a:defRPr>
      </a:lvl6pPr>
      <a:lvl7pPr marL="2298135" algn="l" rtl="0" fontAlgn="base">
        <a:lnSpc>
          <a:spcPct val="90000"/>
        </a:lnSpc>
        <a:spcBef>
          <a:spcPct val="0"/>
        </a:spcBef>
        <a:spcAft>
          <a:spcPct val="0"/>
        </a:spcAft>
        <a:defRPr sz="11058">
          <a:solidFill>
            <a:schemeClr val="tx1"/>
          </a:solidFill>
          <a:latin typeface="Calibri" panose="020F0502020204030204" pitchFamily="34" charset="0"/>
        </a:defRPr>
      </a:lvl7pPr>
      <a:lvl8pPr marL="3447202" algn="l" rtl="0" fontAlgn="base">
        <a:lnSpc>
          <a:spcPct val="90000"/>
        </a:lnSpc>
        <a:spcBef>
          <a:spcPct val="0"/>
        </a:spcBef>
        <a:spcAft>
          <a:spcPct val="0"/>
        </a:spcAft>
        <a:defRPr sz="11058">
          <a:solidFill>
            <a:schemeClr val="tx1"/>
          </a:solidFill>
          <a:latin typeface="Calibri" panose="020F0502020204030204" pitchFamily="34" charset="0"/>
        </a:defRPr>
      </a:lvl8pPr>
      <a:lvl9pPr marL="4596269" algn="l" rtl="0" fontAlgn="base">
        <a:lnSpc>
          <a:spcPct val="90000"/>
        </a:lnSpc>
        <a:spcBef>
          <a:spcPct val="0"/>
        </a:spcBef>
        <a:spcAft>
          <a:spcPct val="0"/>
        </a:spcAft>
        <a:defRPr sz="11058">
          <a:solidFill>
            <a:schemeClr val="tx1"/>
          </a:solidFill>
          <a:latin typeface="Calibri" panose="020F0502020204030204" pitchFamily="34" charset="0"/>
        </a:defRPr>
      </a:lvl9pPr>
    </p:titleStyle>
    <p:bodyStyle>
      <a:lvl1pPr marL="573088" indent="-573088" algn="l" rtl="0" eaLnBrk="0" fontAlgn="base" hangingPunct="0">
        <a:lnSpc>
          <a:spcPct val="90000"/>
        </a:lnSpc>
        <a:spcBef>
          <a:spcPts val="2513"/>
        </a:spcBef>
        <a:spcAft>
          <a:spcPct val="0"/>
        </a:spcAft>
        <a:buFont typeface="Arial" panose="020B0604020202020204" pitchFamily="34" charset="0"/>
        <a:buChar char="•"/>
        <a:defRPr sz="7000" kern="1200">
          <a:solidFill>
            <a:schemeClr val="tx1"/>
          </a:solidFill>
          <a:latin typeface="+mn-lt"/>
          <a:ea typeface="+mn-ea"/>
          <a:cs typeface="+mn-cs"/>
        </a:defRPr>
      </a:lvl1pPr>
      <a:lvl2pPr marL="1722438" indent="-573088" algn="l" rtl="0" eaLnBrk="0" fontAlgn="base" hangingPunct="0">
        <a:lnSpc>
          <a:spcPct val="90000"/>
        </a:lnSpc>
        <a:spcBef>
          <a:spcPts val="1263"/>
        </a:spcBef>
        <a:spcAft>
          <a:spcPct val="0"/>
        </a:spcAft>
        <a:buFont typeface="Arial" panose="020B0604020202020204" pitchFamily="34" charset="0"/>
        <a:buChar char="•"/>
        <a:defRPr sz="6000" kern="1200">
          <a:solidFill>
            <a:schemeClr val="tx1"/>
          </a:solidFill>
          <a:latin typeface="+mn-lt"/>
          <a:ea typeface="+mn-ea"/>
          <a:cs typeface="+mn-cs"/>
        </a:defRPr>
      </a:lvl2pPr>
      <a:lvl3pPr marL="2871788" indent="-573088" algn="l" rtl="0" eaLnBrk="0" fontAlgn="base" hangingPunct="0">
        <a:lnSpc>
          <a:spcPct val="90000"/>
        </a:lnSpc>
        <a:spcBef>
          <a:spcPts val="1263"/>
        </a:spcBef>
        <a:spcAft>
          <a:spcPct val="0"/>
        </a:spcAft>
        <a:buFont typeface="Arial" panose="020B0604020202020204" pitchFamily="34" charset="0"/>
        <a:buChar char="•"/>
        <a:defRPr sz="5000" kern="1200">
          <a:solidFill>
            <a:schemeClr val="tx1"/>
          </a:solidFill>
          <a:latin typeface="+mn-lt"/>
          <a:ea typeface="+mn-ea"/>
          <a:cs typeface="+mn-cs"/>
        </a:defRPr>
      </a:lvl3pPr>
      <a:lvl4pPr marL="4021138" indent="-573088" algn="l" rtl="0" eaLnBrk="0" fontAlgn="base" hangingPunct="0">
        <a:lnSpc>
          <a:spcPct val="90000"/>
        </a:lnSpc>
        <a:spcBef>
          <a:spcPts val="1263"/>
        </a:spcBef>
        <a:spcAft>
          <a:spcPct val="0"/>
        </a:spcAft>
        <a:buFont typeface="Arial" panose="020B0604020202020204" pitchFamily="34" charset="0"/>
        <a:buChar char="•"/>
        <a:defRPr kern="1200">
          <a:solidFill>
            <a:schemeClr val="tx1"/>
          </a:solidFill>
          <a:latin typeface="+mn-lt"/>
          <a:ea typeface="+mn-ea"/>
          <a:cs typeface="+mn-cs"/>
        </a:defRPr>
      </a:lvl4pPr>
      <a:lvl5pPr marL="5170488" indent="-573088" algn="l" rtl="0" eaLnBrk="0" fontAlgn="base" hangingPunct="0">
        <a:lnSpc>
          <a:spcPct val="90000"/>
        </a:lnSpc>
        <a:spcBef>
          <a:spcPts val="1263"/>
        </a:spcBef>
        <a:spcAft>
          <a:spcPct val="0"/>
        </a:spcAft>
        <a:buFont typeface="Arial" panose="020B0604020202020204" pitchFamily="34" charset="0"/>
        <a:buChar char="•"/>
        <a:defRPr kern="1200">
          <a:solidFill>
            <a:schemeClr val="tx1"/>
          </a:solidFill>
          <a:latin typeface="+mn-lt"/>
          <a:ea typeface="+mn-ea"/>
          <a:cs typeface="+mn-cs"/>
        </a:defRPr>
      </a:lvl5pPr>
      <a:lvl6pPr marL="6319870" indent="-574534" algn="l" defTabSz="2298135" rtl="0" eaLnBrk="1" latinLnBrk="0" hangingPunct="1">
        <a:lnSpc>
          <a:spcPct val="90000"/>
        </a:lnSpc>
        <a:spcBef>
          <a:spcPts val="1257"/>
        </a:spcBef>
        <a:buFont typeface="Arial" panose="020B0604020202020204" pitchFamily="34" charset="0"/>
        <a:buChar char="•"/>
        <a:defRPr sz="4524" kern="1200">
          <a:solidFill>
            <a:schemeClr val="tx1"/>
          </a:solidFill>
          <a:latin typeface="+mn-lt"/>
          <a:ea typeface="+mn-ea"/>
          <a:cs typeface="+mn-cs"/>
        </a:defRPr>
      </a:lvl6pPr>
      <a:lvl7pPr marL="7468937" indent="-574534" algn="l" defTabSz="2298135" rtl="0" eaLnBrk="1" latinLnBrk="0" hangingPunct="1">
        <a:lnSpc>
          <a:spcPct val="90000"/>
        </a:lnSpc>
        <a:spcBef>
          <a:spcPts val="1257"/>
        </a:spcBef>
        <a:buFont typeface="Arial" panose="020B0604020202020204" pitchFamily="34" charset="0"/>
        <a:buChar char="•"/>
        <a:defRPr sz="4524" kern="1200">
          <a:solidFill>
            <a:schemeClr val="tx1"/>
          </a:solidFill>
          <a:latin typeface="+mn-lt"/>
          <a:ea typeface="+mn-ea"/>
          <a:cs typeface="+mn-cs"/>
        </a:defRPr>
      </a:lvl7pPr>
      <a:lvl8pPr marL="8618005" indent="-574534" algn="l" defTabSz="2298135" rtl="0" eaLnBrk="1" latinLnBrk="0" hangingPunct="1">
        <a:lnSpc>
          <a:spcPct val="90000"/>
        </a:lnSpc>
        <a:spcBef>
          <a:spcPts val="1257"/>
        </a:spcBef>
        <a:buFont typeface="Arial" panose="020B0604020202020204" pitchFamily="34" charset="0"/>
        <a:buChar char="•"/>
        <a:defRPr sz="4524" kern="1200">
          <a:solidFill>
            <a:schemeClr val="tx1"/>
          </a:solidFill>
          <a:latin typeface="+mn-lt"/>
          <a:ea typeface="+mn-ea"/>
          <a:cs typeface="+mn-cs"/>
        </a:defRPr>
      </a:lvl8pPr>
      <a:lvl9pPr marL="9767072" indent="-574534" algn="l" defTabSz="2298135" rtl="0" eaLnBrk="1" latinLnBrk="0" hangingPunct="1">
        <a:lnSpc>
          <a:spcPct val="90000"/>
        </a:lnSpc>
        <a:spcBef>
          <a:spcPts val="1257"/>
        </a:spcBef>
        <a:buFont typeface="Arial" panose="020B0604020202020204" pitchFamily="34" charset="0"/>
        <a:buChar char="•"/>
        <a:defRPr sz="4524" kern="1200">
          <a:solidFill>
            <a:schemeClr val="tx1"/>
          </a:solidFill>
          <a:latin typeface="+mn-lt"/>
          <a:ea typeface="+mn-ea"/>
          <a:cs typeface="+mn-cs"/>
        </a:defRPr>
      </a:lvl9pPr>
    </p:bodyStyle>
    <p:otherStyle>
      <a:defPPr>
        <a:defRPr lang="en-US"/>
      </a:defPPr>
      <a:lvl1pPr marL="0" algn="l" defTabSz="2298135" rtl="0" eaLnBrk="1" latinLnBrk="0" hangingPunct="1">
        <a:defRPr sz="4524" kern="1200">
          <a:solidFill>
            <a:schemeClr val="tx1"/>
          </a:solidFill>
          <a:latin typeface="+mn-lt"/>
          <a:ea typeface="+mn-ea"/>
          <a:cs typeface="+mn-cs"/>
        </a:defRPr>
      </a:lvl1pPr>
      <a:lvl2pPr marL="1149067" algn="l" defTabSz="2298135" rtl="0" eaLnBrk="1" latinLnBrk="0" hangingPunct="1">
        <a:defRPr sz="4524" kern="1200">
          <a:solidFill>
            <a:schemeClr val="tx1"/>
          </a:solidFill>
          <a:latin typeface="+mn-lt"/>
          <a:ea typeface="+mn-ea"/>
          <a:cs typeface="+mn-cs"/>
        </a:defRPr>
      </a:lvl2pPr>
      <a:lvl3pPr marL="2298135" algn="l" defTabSz="2298135" rtl="0" eaLnBrk="1" latinLnBrk="0" hangingPunct="1">
        <a:defRPr sz="4524" kern="1200">
          <a:solidFill>
            <a:schemeClr val="tx1"/>
          </a:solidFill>
          <a:latin typeface="+mn-lt"/>
          <a:ea typeface="+mn-ea"/>
          <a:cs typeface="+mn-cs"/>
        </a:defRPr>
      </a:lvl3pPr>
      <a:lvl4pPr marL="3447202" algn="l" defTabSz="2298135" rtl="0" eaLnBrk="1" latinLnBrk="0" hangingPunct="1">
        <a:defRPr sz="4524" kern="1200">
          <a:solidFill>
            <a:schemeClr val="tx1"/>
          </a:solidFill>
          <a:latin typeface="+mn-lt"/>
          <a:ea typeface="+mn-ea"/>
          <a:cs typeface="+mn-cs"/>
        </a:defRPr>
      </a:lvl4pPr>
      <a:lvl5pPr marL="4596269" algn="l" defTabSz="2298135" rtl="0" eaLnBrk="1" latinLnBrk="0" hangingPunct="1">
        <a:defRPr sz="4524" kern="1200">
          <a:solidFill>
            <a:schemeClr val="tx1"/>
          </a:solidFill>
          <a:latin typeface="+mn-lt"/>
          <a:ea typeface="+mn-ea"/>
          <a:cs typeface="+mn-cs"/>
        </a:defRPr>
      </a:lvl5pPr>
      <a:lvl6pPr marL="5745336" algn="l" defTabSz="2298135" rtl="0" eaLnBrk="1" latinLnBrk="0" hangingPunct="1">
        <a:defRPr sz="4524" kern="1200">
          <a:solidFill>
            <a:schemeClr val="tx1"/>
          </a:solidFill>
          <a:latin typeface="+mn-lt"/>
          <a:ea typeface="+mn-ea"/>
          <a:cs typeface="+mn-cs"/>
        </a:defRPr>
      </a:lvl6pPr>
      <a:lvl7pPr marL="6894404" algn="l" defTabSz="2298135" rtl="0" eaLnBrk="1" latinLnBrk="0" hangingPunct="1">
        <a:defRPr sz="4524" kern="1200">
          <a:solidFill>
            <a:schemeClr val="tx1"/>
          </a:solidFill>
          <a:latin typeface="+mn-lt"/>
          <a:ea typeface="+mn-ea"/>
          <a:cs typeface="+mn-cs"/>
        </a:defRPr>
      </a:lvl7pPr>
      <a:lvl8pPr marL="8043471" algn="l" defTabSz="2298135" rtl="0" eaLnBrk="1" latinLnBrk="0" hangingPunct="1">
        <a:defRPr sz="4524" kern="1200">
          <a:solidFill>
            <a:schemeClr val="tx1"/>
          </a:solidFill>
          <a:latin typeface="+mn-lt"/>
          <a:ea typeface="+mn-ea"/>
          <a:cs typeface="+mn-cs"/>
        </a:defRPr>
      </a:lvl8pPr>
      <a:lvl9pPr marL="9192538" algn="l" defTabSz="2298135" rtl="0" eaLnBrk="1" latinLnBrk="0" hangingPunct="1">
        <a:defRPr sz="452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23.jpe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6488" y="388938"/>
            <a:ext cx="14254162" cy="4406900"/>
          </a:xfrm>
        </p:spPr>
        <p:txBody>
          <a:bodyPr>
            <a:noAutofit/>
          </a:bodyPr>
          <a:lstStyle/>
          <a:p>
            <a:pPr eaLnBrk="1" hangingPunct="1">
              <a:defRPr/>
            </a:pPr>
            <a:r>
              <a:rPr lang="el-GR" sz="6236" dirty="0"/>
              <a:t>ΕΘΝΙΚΟ ΜΕΤΣΟΒΙΟ ΠΟΛΥΤΕΧΝΕΙΟ</a:t>
            </a:r>
            <a:br>
              <a:rPr lang="el-GR" sz="6236" dirty="0"/>
            </a:br>
            <a:r>
              <a:rPr lang="el-GR" sz="6236" dirty="0"/>
              <a:t>ΣΧΟΛΗ ΜΗΧΑΝΟΛΟΓΩΝ ΜΗΧΑΝΙΚΩΝ </a:t>
            </a:r>
            <a:br>
              <a:rPr lang="el-GR" sz="6236" dirty="0"/>
            </a:br>
            <a:r>
              <a:rPr lang="el-GR" sz="6236" dirty="0"/>
              <a:t/>
            </a:r>
            <a:br>
              <a:rPr lang="el-GR" sz="6236" dirty="0"/>
            </a:br>
            <a:r>
              <a:rPr lang="el-GR" sz="4989" dirty="0"/>
              <a:t>ΕΞΑΜΗΝΟ 4</a:t>
            </a:r>
            <a:r>
              <a:rPr lang="el-GR" sz="4989" baseline="30000" dirty="0"/>
              <a:t>ο</a:t>
            </a:r>
            <a:r>
              <a:rPr lang="el-GR" sz="4989" dirty="0"/>
              <a:t> </a:t>
            </a:r>
            <a:br>
              <a:rPr lang="el-GR" sz="4989" dirty="0"/>
            </a:br>
            <a:r>
              <a:rPr lang="el-GR" sz="4989" dirty="0"/>
              <a:t>ΣΤΟΙΧΕΙΑ ΜΗΧΑΝΩΝ ΙΙ</a:t>
            </a:r>
          </a:p>
        </p:txBody>
      </p:sp>
      <p:sp>
        <p:nvSpPr>
          <p:cNvPr id="3" name="Subtitle 2"/>
          <p:cNvSpPr>
            <a:spLocks noGrp="1"/>
          </p:cNvSpPr>
          <p:nvPr>
            <p:ph type="subTitle" idx="1"/>
          </p:nvPr>
        </p:nvSpPr>
        <p:spPr>
          <a:xfrm>
            <a:off x="2376488" y="5259388"/>
            <a:ext cx="14254162" cy="4849812"/>
          </a:xfrm>
        </p:spPr>
        <p:txBody>
          <a:bodyPr>
            <a:normAutofit fontScale="92500" lnSpcReduction="10000"/>
          </a:bodyPr>
          <a:lstStyle/>
          <a:p>
            <a:pPr eaLnBrk="1" hangingPunct="1">
              <a:defRPr/>
            </a:pPr>
            <a:r>
              <a:rPr lang="el-GR" sz="5612" u="sng" dirty="0" smtClean="0"/>
              <a:t>Παρουσίαση Υπολογιστικού Θέματος εξαμήνου</a:t>
            </a:r>
            <a:endParaRPr lang="el-GR" sz="5612" u="sng" dirty="0"/>
          </a:p>
          <a:p>
            <a:pPr eaLnBrk="1" hangingPunct="1">
              <a:defRPr/>
            </a:pPr>
            <a:r>
              <a:rPr lang="en-GB" dirty="0" smtClean="0"/>
              <a:t>29</a:t>
            </a:r>
            <a:r>
              <a:rPr lang="el-GR" dirty="0" smtClean="0"/>
              <a:t>/0</a:t>
            </a:r>
            <a:r>
              <a:rPr lang="en-GB" dirty="0" smtClean="0"/>
              <a:t>3</a:t>
            </a:r>
            <a:r>
              <a:rPr lang="el-GR" dirty="0" smtClean="0"/>
              <a:t>/2020</a:t>
            </a:r>
          </a:p>
          <a:p>
            <a:pPr eaLnBrk="1" hangingPunct="1">
              <a:defRPr/>
            </a:pPr>
            <a:endParaRPr lang="el-GR" dirty="0"/>
          </a:p>
          <a:p>
            <a:pPr eaLnBrk="1" hangingPunct="1">
              <a:defRPr/>
            </a:pPr>
            <a:r>
              <a:rPr lang="el-GR" sz="4365" dirty="0"/>
              <a:t>Κωνσταντίνος Τσιουμάνης - Μάνος</a:t>
            </a:r>
          </a:p>
          <a:p>
            <a:pPr eaLnBrk="1" hangingPunct="1">
              <a:defRPr/>
            </a:pPr>
            <a:r>
              <a:rPr lang="el-GR" sz="4365" dirty="0"/>
              <a:t>Διπλ. Μηχανολόγος Μηχανικός ΕΜΠ </a:t>
            </a:r>
          </a:p>
          <a:p>
            <a:pPr eaLnBrk="1" hangingPunct="1">
              <a:defRPr/>
            </a:pPr>
            <a:r>
              <a:rPr lang="el-GR" sz="4365" dirty="0"/>
              <a:t>Επιστημονικός Συνεργάτης Εργαστηρίου Στοιχείων Μηχανών ΕΜΠ </a:t>
            </a:r>
          </a:p>
        </p:txBody>
      </p:sp>
      <p:pic>
        <p:nvPicPr>
          <p:cNvPr id="3076" name="Picture 2" descr="http://simor.ntua.gr/images/pyrforos.gif/image_p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238" y="417513"/>
            <a:ext cx="22733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45138" y="99298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06738" y="3425031"/>
            <a:ext cx="609600" cy="609600"/>
          </a:xfrm>
          <a:prstGeom prst="rect">
            <a:avLst/>
          </a:prstGeom>
        </p:spPr>
      </p:pic>
    </p:spTree>
  </p:cSld>
  <p:clrMapOvr>
    <a:masterClrMapping/>
  </p:clrMapOvr>
  <p:transition spd="slow" advTm="2503"/>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616075" y="746125"/>
            <a:ext cx="14516100" cy="2609850"/>
          </a:xfrm>
          <a:prstGeom prst="rect">
            <a:avLst/>
          </a:prstGeom>
        </p:spPr>
        <p:txBody>
          <a:bodyPr>
            <a:spAutoFit/>
          </a:bodyPr>
          <a:lstStyle/>
          <a:p>
            <a:pPr marL="514350" indent="-514350" eaLnBrk="1" hangingPunct="1">
              <a:spcBef>
                <a:spcPts val="8985"/>
              </a:spcBef>
              <a:spcAft>
                <a:spcPts val="4745"/>
              </a:spcAft>
              <a:buFontTx/>
              <a:buAutoNum type="arabicPeriod"/>
              <a:defRPr/>
            </a:pPr>
            <a:r>
              <a:rPr lang="el-GR" altLang="en-US" sz="3270" dirty="0">
                <a:solidFill>
                  <a:srgbClr val="2E74B5"/>
                </a:solidFill>
                <a:latin typeface="Tahoma" panose="020B0604030504040204" pitchFamily="34" charset="0"/>
              </a:rPr>
              <a:t>Τεχνολογία Κιβωτίων Ταχυτήτων</a:t>
            </a:r>
            <a:r>
              <a:rPr lang="en-US" altLang="en-US" sz="3270" dirty="0">
                <a:solidFill>
                  <a:srgbClr val="2E74B5"/>
                </a:solidFill>
                <a:latin typeface="Tahoma" panose="020B0604030504040204" pitchFamily="34" charset="0"/>
              </a:rPr>
              <a:t/>
            </a:r>
            <a:br>
              <a:rPr lang="en-US" altLang="en-US" sz="3270" dirty="0">
                <a:solidFill>
                  <a:srgbClr val="2E74B5"/>
                </a:solidFill>
                <a:latin typeface="Tahoma" panose="020B0604030504040204" pitchFamily="34" charset="0"/>
              </a:rPr>
            </a:br>
            <a:r>
              <a:rPr lang="en-US" altLang="en-US" sz="3270" dirty="0">
                <a:solidFill>
                  <a:srgbClr val="2E74B5"/>
                </a:solidFill>
                <a:latin typeface="Tahoma" panose="020B0604030504040204" pitchFamily="34" charset="0"/>
              </a:rPr>
              <a:t> -</a:t>
            </a:r>
            <a:r>
              <a:rPr lang="el-GR" altLang="en-US" sz="3270" dirty="0">
                <a:solidFill>
                  <a:srgbClr val="2E74B5"/>
                </a:solidFill>
                <a:latin typeface="Tahoma" panose="020B0604030504040204" pitchFamily="34" charset="0"/>
              </a:rPr>
              <a:t>Χειροκίνητο </a:t>
            </a:r>
            <a:r>
              <a:rPr lang="en-GB" altLang="en-US" sz="3270" dirty="0">
                <a:solidFill>
                  <a:srgbClr val="2E74B5"/>
                </a:solidFill>
                <a:latin typeface="Tahoma" panose="020B0604030504040204" pitchFamily="34" charset="0"/>
              </a:rPr>
              <a:t>(manual)</a:t>
            </a:r>
            <a:r>
              <a:rPr lang="el-GR" altLang="en-US" sz="3270" dirty="0">
                <a:solidFill>
                  <a:srgbClr val="2E74B5"/>
                </a:solidFill>
                <a:latin typeface="Tahoma" panose="020B0604030504040204" pitchFamily="34" charset="0"/>
              </a:rPr>
              <a:t> σειριακό </a:t>
            </a:r>
            <a:r>
              <a:rPr lang="en-GB" altLang="en-US" sz="3270" dirty="0">
                <a:solidFill>
                  <a:srgbClr val="2E74B5"/>
                </a:solidFill>
                <a:latin typeface="Tahoma" panose="020B0604030504040204" pitchFamily="34" charset="0"/>
              </a:rPr>
              <a:t>(sequential) </a:t>
            </a:r>
            <a:r>
              <a:rPr lang="el-GR" altLang="en-US" sz="3270" dirty="0">
                <a:solidFill>
                  <a:srgbClr val="2E74B5"/>
                </a:solidFill>
                <a:latin typeface="Tahoma" panose="020B0604030504040204" pitchFamily="34" charset="0"/>
              </a:rPr>
              <a:t>κιβώτιο ταχυτήτων </a:t>
            </a:r>
            <a:r>
              <a:rPr lang="en-GB" altLang="en-US" sz="3270" dirty="0">
                <a:solidFill>
                  <a:srgbClr val="2E74B5"/>
                </a:solidFill>
                <a:latin typeface="Tahoma" panose="020B0604030504040204" pitchFamily="34" charset="0"/>
              </a:rPr>
              <a:t/>
            </a:r>
            <a:br>
              <a:rPr lang="en-GB" altLang="en-US" sz="3270" dirty="0">
                <a:solidFill>
                  <a:srgbClr val="2E74B5"/>
                </a:solidFill>
                <a:latin typeface="Tahoma" panose="020B0604030504040204" pitchFamily="34" charset="0"/>
              </a:rPr>
            </a:br>
            <a:r>
              <a:rPr lang="en-GB" altLang="en-US" sz="3270" dirty="0">
                <a:solidFill>
                  <a:srgbClr val="2E74B5"/>
                </a:solidFill>
                <a:latin typeface="Tahoma" panose="020B0604030504040204" pitchFamily="34" charset="0"/>
              </a:rPr>
              <a:t>  </a:t>
            </a:r>
            <a:r>
              <a:rPr lang="el-GR" altLang="en-US" sz="3270" dirty="0">
                <a:solidFill>
                  <a:srgbClr val="2E74B5"/>
                </a:solidFill>
                <a:latin typeface="Tahoma" panose="020B0604030504040204" pitchFamily="34" charset="0"/>
              </a:rPr>
              <a:t>με συμπλέκτες μορφής </a:t>
            </a:r>
            <a:r>
              <a:rPr lang="en-GB" altLang="en-US" sz="3270" dirty="0">
                <a:solidFill>
                  <a:srgbClr val="2E74B5"/>
                </a:solidFill>
                <a:latin typeface="Tahoma" panose="020B0604030504040204" pitchFamily="34" charset="0"/>
              </a:rPr>
              <a:t>(dog clutches)</a:t>
            </a:r>
            <a:br>
              <a:rPr lang="en-GB" altLang="en-US" sz="3270" dirty="0">
                <a:solidFill>
                  <a:srgbClr val="2E74B5"/>
                </a:solidFill>
                <a:latin typeface="Tahoma" panose="020B0604030504040204" pitchFamily="34" charset="0"/>
              </a:rPr>
            </a:br>
            <a:r>
              <a:rPr lang="en-GB" altLang="en-US" sz="3270" dirty="0">
                <a:solidFill>
                  <a:srgbClr val="2E74B5"/>
                </a:solidFill>
                <a:latin typeface="Tahoma" panose="020B0604030504040204" pitchFamily="34" charset="0"/>
              </a:rPr>
              <a:t> </a:t>
            </a:r>
            <a:r>
              <a:rPr lang="el-GR" altLang="en-US" sz="3270" dirty="0">
                <a:solidFill>
                  <a:srgbClr val="2E74B5"/>
                </a:solidFill>
                <a:latin typeface="Tahoma" panose="020B0604030504040204" pitchFamily="34" charset="0"/>
              </a:rPr>
              <a:t> Δευτερεύοντα συστήματα προς υπολογισμό</a:t>
            </a:r>
            <a:br>
              <a:rPr lang="el-GR" altLang="en-US" sz="3270" dirty="0">
                <a:solidFill>
                  <a:srgbClr val="2E74B5"/>
                </a:solidFill>
                <a:latin typeface="Tahoma" panose="020B0604030504040204" pitchFamily="34" charset="0"/>
              </a:rPr>
            </a:br>
            <a:r>
              <a:rPr lang="el-GR" altLang="en-US" sz="3270" dirty="0">
                <a:solidFill>
                  <a:srgbClr val="2E74B5"/>
                </a:solidFill>
                <a:latin typeface="Tahoma" panose="020B0604030504040204" pitchFamily="34" charset="0"/>
              </a:rPr>
              <a:t>  Σύστημα μετάδοσης της κίνησης στον κινητήριο τροχό </a:t>
            </a:r>
            <a:endParaRPr lang="en-GB" altLang="en-US" sz="3270" dirty="0">
              <a:solidFill>
                <a:srgbClr val="2E74B5"/>
              </a:solidFill>
              <a:latin typeface="Tahoma" panose="020B0604030504040204" pitchFamily="34" charset="0"/>
            </a:endParaRPr>
          </a:p>
        </p:txBody>
      </p:sp>
      <p:pic>
        <p:nvPicPr>
          <p:cNvPr id="15363"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2413" y="3916363"/>
            <a:ext cx="9486900" cy="655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27375" y="1746250"/>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4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616075" y="746125"/>
            <a:ext cx="14516100" cy="2609850"/>
          </a:xfrm>
          <a:prstGeom prst="rect">
            <a:avLst/>
          </a:prstGeom>
        </p:spPr>
        <p:txBody>
          <a:bodyPr>
            <a:spAutoFit/>
          </a:bodyPr>
          <a:lstStyle/>
          <a:p>
            <a:pPr marL="514350" indent="-514350" eaLnBrk="1" hangingPunct="1">
              <a:spcBef>
                <a:spcPts val="8985"/>
              </a:spcBef>
              <a:spcAft>
                <a:spcPts val="4745"/>
              </a:spcAft>
              <a:buFontTx/>
              <a:buAutoNum type="arabicPeriod"/>
              <a:defRPr/>
            </a:pPr>
            <a:r>
              <a:rPr lang="el-GR" altLang="en-US" sz="3270" dirty="0">
                <a:solidFill>
                  <a:srgbClr val="2E74B5"/>
                </a:solidFill>
                <a:latin typeface="Tahoma" panose="020B0604030504040204" pitchFamily="34" charset="0"/>
              </a:rPr>
              <a:t>Τεχνολογία Κιβωτίων Ταχυτήτων</a:t>
            </a:r>
            <a:r>
              <a:rPr lang="en-US" altLang="en-US" sz="3270" dirty="0">
                <a:solidFill>
                  <a:srgbClr val="2E74B5"/>
                </a:solidFill>
                <a:latin typeface="Tahoma" panose="020B0604030504040204" pitchFamily="34" charset="0"/>
              </a:rPr>
              <a:t/>
            </a:r>
            <a:br>
              <a:rPr lang="en-US" altLang="en-US" sz="3270" dirty="0">
                <a:solidFill>
                  <a:srgbClr val="2E74B5"/>
                </a:solidFill>
                <a:latin typeface="Tahoma" panose="020B0604030504040204" pitchFamily="34" charset="0"/>
              </a:rPr>
            </a:br>
            <a:r>
              <a:rPr lang="en-US" altLang="en-US" sz="3270" dirty="0">
                <a:solidFill>
                  <a:srgbClr val="2E74B5"/>
                </a:solidFill>
                <a:latin typeface="Tahoma" panose="020B0604030504040204" pitchFamily="34" charset="0"/>
              </a:rPr>
              <a:t> -</a:t>
            </a:r>
            <a:r>
              <a:rPr lang="el-GR" altLang="en-US" sz="3270" dirty="0">
                <a:solidFill>
                  <a:srgbClr val="2E74B5"/>
                </a:solidFill>
                <a:latin typeface="Tahoma" panose="020B0604030504040204" pitchFamily="34" charset="0"/>
              </a:rPr>
              <a:t>Χειροκίνητο </a:t>
            </a:r>
            <a:r>
              <a:rPr lang="en-GB" altLang="en-US" sz="3270" dirty="0">
                <a:solidFill>
                  <a:srgbClr val="2E74B5"/>
                </a:solidFill>
                <a:latin typeface="Tahoma" panose="020B0604030504040204" pitchFamily="34" charset="0"/>
              </a:rPr>
              <a:t>(manual)</a:t>
            </a:r>
            <a:r>
              <a:rPr lang="el-GR" altLang="en-US" sz="3270" dirty="0">
                <a:solidFill>
                  <a:srgbClr val="2E74B5"/>
                </a:solidFill>
                <a:latin typeface="Tahoma" panose="020B0604030504040204" pitchFamily="34" charset="0"/>
              </a:rPr>
              <a:t> σειριακό </a:t>
            </a:r>
            <a:r>
              <a:rPr lang="en-GB" altLang="en-US" sz="3270" dirty="0">
                <a:solidFill>
                  <a:srgbClr val="2E74B5"/>
                </a:solidFill>
                <a:latin typeface="Tahoma" panose="020B0604030504040204" pitchFamily="34" charset="0"/>
              </a:rPr>
              <a:t>(sequential) </a:t>
            </a:r>
            <a:r>
              <a:rPr lang="el-GR" altLang="en-US" sz="3270" dirty="0">
                <a:solidFill>
                  <a:srgbClr val="2E74B5"/>
                </a:solidFill>
                <a:latin typeface="Tahoma" panose="020B0604030504040204" pitchFamily="34" charset="0"/>
              </a:rPr>
              <a:t>κιβώτιο ταχυτήτων </a:t>
            </a:r>
            <a:r>
              <a:rPr lang="en-GB" altLang="en-US" sz="3270" dirty="0">
                <a:solidFill>
                  <a:srgbClr val="2E74B5"/>
                </a:solidFill>
                <a:latin typeface="Tahoma" panose="020B0604030504040204" pitchFamily="34" charset="0"/>
              </a:rPr>
              <a:t/>
            </a:r>
            <a:br>
              <a:rPr lang="en-GB" altLang="en-US" sz="3270" dirty="0">
                <a:solidFill>
                  <a:srgbClr val="2E74B5"/>
                </a:solidFill>
                <a:latin typeface="Tahoma" panose="020B0604030504040204" pitchFamily="34" charset="0"/>
              </a:rPr>
            </a:br>
            <a:r>
              <a:rPr lang="en-GB" altLang="en-US" sz="3270" dirty="0">
                <a:solidFill>
                  <a:srgbClr val="2E74B5"/>
                </a:solidFill>
                <a:latin typeface="Tahoma" panose="020B0604030504040204" pitchFamily="34" charset="0"/>
              </a:rPr>
              <a:t>  </a:t>
            </a:r>
            <a:r>
              <a:rPr lang="el-GR" altLang="en-US" sz="3270" dirty="0">
                <a:solidFill>
                  <a:srgbClr val="2E74B5"/>
                </a:solidFill>
                <a:latin typeface="Tahoma" panose="020B0604030504040204" pitchFamily="34" charset="0"/>
              </a:rPr>
              <a:t>με συμπλέκτες μορφής </a:t>
            </a:r>
            <a:r>
              <a:rPr lang="en-GB" altLang="en-US" sz="3270" dirty="0">
                <a:solidFill>
                  <a:srgbClr val="2E74B5"/>
                </a:solidFill>
                <a:latin typeface="Tahoma" panose="020B0604030504040204" pitchFamily="34" charset="0"/>
              </a:rPr>
              <a:t>(dog clutches)</a:t>
            </a:r>
            <a:br>
              <a:rPr lang="en-GB" altLang="en-US" sz="3270" dirty="0">
                <a:solidFill>
                  <a:srgbClr val="2E74B5"/>
                </a:solidFill>
                <a:latin typeface="Tahoma" panose="020B0604030504040204" pitchFamily="34" charset="0"/>
              </a:rPr>
            </a:br>
            <a:r>
              <a:rPr lang="en-GB" altLang="en-US" sz="3270" dirty="0">
                <a:solidFill>
                  <a:srgbClr val="2E74B5"/>
                </a:solidFill>
                <a:latin typeface="Tahoma" panose="020B0604030504040204" pitchFamily="34" charset="0"/>
              </a:rPr>
              <a:t> </a:t>
            </a:r>
            <a:r>
              <a:rPr lang="el-GR" altLang="en-US" sz="3270" dirty="0">
                <a:solidFill>
                  <a:srgbClr val="2E74B5"/>
                </a:solidFill>
                <a:latin typeface="Tahoma" panose="020B0604030504040204" pitchFamily="34" charset="0"/>
              </a:rPr>
              <a:t> Δευτερεύοντα συστήματα προς υπολογισμό</a:t>
            </a:r>
            <a:br>
              <a:rPr lang="el-GR" altLang="en-US" sz="3270" dirty="0">
                <a:solidFill>
                  <a:srgbClr val="2E74B5"/>
                </a:solidFill>
                <a:latin typeface="Tahoma" panose="020B0604030504040204" pitchFamily="34" charset="0"/>
              </a:rPr>
            </a:br>
            <a:r>
              <a:rPr lang="el-GR" altLang="en-US" sz="3270" dirty="0">
                <a:solidFill>
                  <a:srgbClr val="2E74B5"/>
                </a:solidFill>
                <a:latin typeface="Tahoma" panose="020B0604030504040204" pitchFamily="34" charset="0"/>
              </a:rPr>
              <a:t>  Έδρανα και άτρακτοι</a:t>
            </a:r>
            <a:endParaRPr lang="en-GB" altLang="en-US" sz="3270" dirty="0">
              <a:solidFill>
                <a:srgbClr val="2E74B5"/>
              </a:solidFill>
              <a:latin typeface="Tahoma" panose="020B0604030504040204" pitchFamily="34" charset="0"/>
            </a:endParaRPr>
          </a:p>
        </p:txBody>
      </p:sp>
      <p:pic>
        <p:nvPicPr>
          <p:cNvPr id="17411"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03625" y="3924300"/>
            <a:ext cx="8804275" cy="587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522575" y="1441450"/>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3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616075" y="746125"/>
            <a:ext cx="14516100" cy="2609850"/>
          </a:xfrm>
          <a:prstGeom prst="rect">
            <a:avLst/>
          </a:prstGeom>
        </p:spPr>
        <p:txBody>
          <a:bodyPr>
            <a:spAutoFit/>
          </a:bodyPr>
          <a:lstStyle/>
          <a:p>
            <a:pPr marL="514350" indent="-514350" eaLnBrk="1" hangingPunct="1">
              <a:spcBef>
                <a:spcPts val="8985"/>
              </a:spcBef>
              <a:spcAft>
                <a:spcPts val="4745"/>
              </a:spcAft>
              <a:buFontTx/>
              <a:buAutoNum type="arabicPeriod"/>
              <a:defRPr/>
            </a:pPr>
            <a:r>
              <a:rPr lang="el-GR" altLang="en-US" sz="3270" dirty="0">
                <a:solidFill>
                  <a:srgbClr val="2E74B5"/>
                </a:solidFill>
                <a:latin typeface="Tahoma" panose="020B0604030504040204" pitchFamily="34" charset="0"/>
              </a:rPr>
              <a:t>Τεχνολογία Κιβωτίων Ταχυτήτων</a:t>
            </a:r>
            <a:r>
              <a:rPr lang="en-US" altLang="en-US" sz="3270" dirty="0">
                <a:solidFill>
                  <a:srgbClr val="2E74B5"/>
                </a:solidFill>
                <a:latin typeface="Tahoma" panose="020B0604030504040204" pitchFamily="34" charset="0"/>
              </a:rPr>
              <a:t/>
            </a:r>
            <a:br>
              <a:rPr lang="en-US" altLang="en-US" sz="3270" dirty="0">
                <a:solidFill>
                  <a:srgbClr val="2E74B5"/>
                </a:solidFill>
                <a:latin typeface="Tahoma" panose="020B0604030504040204" pitchFamily="34" charset="0"/>
              </a:rPr>
            </a:br>
            <a:r>
              <a:rPr lang="en-US" altLang="en-US" sz="3270" dirty="0">
                <a:solidFill>
                  <a:srgbClr val="2E74B5"/>
                </a:solidFill>
                <a:latin typeface="Tahoma" panose="020B0604030504040204" pitchFamily="34" charset="0"/>
              </a:rPr>
              <a:t> -</a:t>
            </a:r>
            <a:r>
              <a:rPr lang="el-GR" altLang="en-US" sz="3270" dirty="0">
                <a:solidFill>
                  <a:srgbClr val="2E74B5"/>
                </a:solidFill>
                <a:latin typeface="Tahoma" panose="020B0604030504040204" pitchFamily="34" charset="0"/>
              </a:rPr>
              <a:t>Χειροκίνητο </a:t>
            </a:r>
            <a:r>
              <a:rPr lang="en-GB" altLang="en-US" sz="3270" dirty="0">
                <a:solidFill>
                  <a:srgbClr val="2E74B5"/>
                </a:solidFill>
                <a:latin typeface="Tahoma" panose="020B0604030504040204" pitchFamily="34" charset="0"/>
              </a:rPr>
              <a:t>(manual)</a:t>
            </a:r>
            <a:r>
              <a:rPr lang="el-GR" altLang="en-US" sz="3270" dirty="0">
                <a:solidFill>
                  <a:srgbClr val="2E74B5"/>
                </a:solidFill>
                <a:latin typeface="Tahoma" panose="020B0604030504040204" pitchFamily="34" charset="0"/>
              </a:rPr>
              <a:t> σειριακό </a:t>
            </a:r>
            <a:r>
              <a:rPr lang="en-GB" altLang="en-US" sz="3270" dirty="0">
                <a:solidFill>
                  <a:srgbClr val="2E74B5"/>
                </a:solidFill>
                <a:latin typeface="Tahoma" panose="020B0604030504040204" pitchFamily="34" charset="0"/>
              </a:rPr>
              <a:t>(sequential) </a:t>
            </a:r>
            <a:r>
              <a:rPr lang="el-GR" altLang="en-US" sz="3270" dirty="0">
                <a:solidFill>
                  <a:srgbClr val="2E74B5"/>
                </a:solidFill>
                <a:latin typeface="Tahoma" panose="020B0604030504040204" pitchFamily="34" charset="0"/>
              </a:rPr>
              <a:t>κιβώτιο ταχυτήτων </a:t>
            </a:r>
            <a:r>
              <a:rPr lang="en-GB" altLang="en-US" sz="3270" dirty="0">
                <a:solidFill>
                  <a:srgbClr val="2E74B5"/>
                </a:solidFill>
                <a:latin typeface="Tahoma" panose="020B0604030504040204" pitchFamily="34" charset="0"/>
              </a:rPr>
              <a:t/>
            </a:r>
            <a:br>
              <a:rPr lang="en-GB" altLang="en-US" sz="3270" dirty="0">
                <a:solidFill>
                  <a:srgbClr val="2E74B5"/>
                </a:solidFill>
                <a:latin typeface="Tahoma" panose="020B0604030504040204" pitchFamily="34" charset="0"/>
              </a:rPr>
            </a:br>
            <a:r>
              <a:rPr lang="en-GB" altLang="en-US" sz="3270" dirty="0">
                <a:solidFill>
                  <a:srgbClr val="2E74B5"/>
                </a:solidFill>
                <a:latin typeface="Tahoma" panose="020B0604030504040204" pitchFamily="34" charset="0"/>
              </a:rPr>
              <a:t>  </a:t>
            </a:r>
            <a:r>
              <a:rPr lang="el-GR" altLang="en-US" sz="3270" dirty="0">
                <a:solidFill>
                  <a:srgbClr val="2E74B5"/>
                </a:solidFill>
                <a:latin typeface="Tahoma" panose="020B0604030504040204" pitchFamily="34" charset="0"/>
              </a:rPr>
              <a:t>με συμπλέκτες μορφής </a:t>
            </a:r>
            <a:r>
              <a:rPr lang="en-GB" altLang="en-US" sz="3270" dirty="0">
                <a:solidFill>
                  <a:srgbClr val="2E74B5"/>
                </a:solidFill>
                <a:latin typeface="Tahoma" panose="020B0604030504040204" pitchFamily="34" charset="0"/>
              </a:rPr>
              <a:t>(dog clutches)</a:t>
            </a:r>
            <a:br>
              <a:rPr lang="en-GB" altLang="en-US" sz="3270" dirty="0">
                <a:solidFill>
                  <a:srgbClr val="2E74B5"/>
                </a:solidFill>
                <a:latin typeface="Tahoma" panose="020B0604030504040204" pitchFamily="34" charset="0"/>
              </a:rPr>
            </a:br>
            <a:r>
              <a:rPr lang="en-GB" altLang="en-US" sz="3270" dirty="0">
                <a:solidFill>
                  <a:srgbClr val="2E74B5"/>
                </a:solidFill>
                <a:latin typeface="Tahoma" panose="020B0604030504040204" pitchFamily="34" charset="0"/>
              </a:rPr>
              <a:t> </a:t>
            </a:r>
            <a:r>
              <a:rPr lang="el-GR" altLang="en-US" sz="3270" dirty="0">
                <a:solidFill>
                  <a:srgbClr val="2E74B5"/>
                </a:solidFill>
                <a:latin typeface="Tahoma" panose="020B0604030504040204" pitchFamily="34" charset="0"/>
              </a:rPr>
              <a:t> Δευτερεύοντα συστήματα προς υπολογισμό</a:t>
            </a:r>
            <a:br>
              <a:rPr lang="el-GR" altLang="en-US" sz="3270" dirty="0">
                <a:solidFill>
                  <a:srgbClr val="2E74B5"/>
                </a:solidFill>
                <a:latin typeface="Tahoma" panose="020B0604030504040204" pitchFamily="34" charset="0"/>
              </a:rPr>
            </a:br>
            <a:r>
              <a:rPr lang="el-GR" altLang="en-US" sz="3270" dirty="0">
                <a:solidFill>
                  <a:srgbClr val="2E74B5"/>
                </a:solidFill>
                <a:latin typeface="Tahoma" panose="020B0604030504040204" pitchFamily="34" charset="0"/>
              </a:rPr>
              <a:t>  Κέλυφος και λοιπά στοιχεία</a:t>
            </a:r>
            <a:endParaRPr lang="en-GB" altLang="en-US" sz="3270" dirty="0">
              <a:solidFill>
                <a:srgbClr val="2E74B5"/>
              </a:solidFill>
              <a:latin typeface="Tahoma" panose="020B0604030504040204" pitchFamily="34" charset="0"/>
            </a:endParaRPr>
          </a:p>
        </p:txBody>
      </p:sp>
      <p:pic>
        <p:nvPicPr>
          <p:cNvPr id="1945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71025" y="4133850"/>
            <a:ext cx="8986838" cy="598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6125" y="4133850"/>
            <a:ext cx="7869238"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53335" y="1199833"/>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4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1506" name="Group 6"/>
          <p:cNvGrpSpPr>
            <a:grpSpLocks/>
          </p:cNvGrpSpPr>
          <p:nvPr/>
        </p:nvGrpSpPr>
        <p:grpSpPr bwMode="auto">
          <a:xfrm>
            <a:off x="1349375" y="3657600"/>
            <a:ext cx="8350250" cy="6732588"/>
            <a:chOff x="762000" y="807923"/>
            <a:chExt cx="8388616" cy="7034258"/>
          </a:xfrm>
        </p:grpSpPr>
        <p:pic>
          <p:nvPicPr>
            <p:cNvPr id="2150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18180" y="807923"/>
              <a:ext cx="7932436" cy="657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5"/>
            <p:cNvSpPr txBox="1">
              <a:spLocks noChangeArrowheads="1"/>
            </p:cNvSpPr>
            <p:nvPr/>
          </p:nvSpPr>
          <p:spPr bwMode="auto">
            <a:xfrm>
              <a:off x="762000" y="7380513"/>
              <a:ext cx="5617741" cy="46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l-GR" altLang="en-US" sz="2400"/>
                <a:t>Κελυφος κιβωτίου ταχυτήτων αποσπώμενο</a:t>
              </a:r>
              <a:endParaRPr lang="en-GB" altLang="en-US" sz="2400"/>
            </a:p>
          </p:txBody>
        </p:sp>
      </p:grpSp>
      <p:sp>
        <p:nvSpPr>
          <p:cNvPr id="2" name="Rectangle 1"/>
          <p:cNvSpPr/>
          <p:nvPr/>
        </p:nvSpPr>
        <p:spPr>
          <a:xfrm>
            <a:off x="1616075" y="746125"/>
            <a:ext cx="14516100" cy="2106613"/>
          </a:xfrm>
          <a:prstGeom prst="rect">
            <a:avLst/>
          </a:prstGeom>
        </p:spPr>
        <p:txBody>
          <a:bodyPr>
            <a:spAutoFit/>
          </a:bodyPr>
          <a:lstStyle/>
          <a:p>
            <a:pPr eaLnBrk="1" hangingPunct="1">
              <a:spcBef>
                <a:spcPts val="8985"/>
              </a:spcBef>
              <a:spcAft>
                <a:spcPts val="4745"/>
              </a:spcAft>
              <a:defRPr/>
            </a:pPr>
            <a:r>
              <a:rPr lang="el-GR" altLang="en-US" sz="3270">
                <a:solidFill>
                  <a:srgbClr val="2E74B5"/>
                </a:solidFill>
                <a:latin typeface="Tahoma" panose="020B0604030504040204" pitchFamily="34" charset="0"/>
              </a:rPr>
              <a:t>Οι </a:t>
            </a:r>
            <a:r>
              <a:rPr lang="el-GR" altLang="en-US" sz="3270" dirty="0">
                <a:solidFill>
                  <a:srgbClr val="2E74B5"/>
                </a:solidFill>
                <a:latin typeface="Tahoma" panose="020B0604030504040204" pitchFamily="34" charset="0"/>
              </a:rPr>
              <a:t>σπουδαστες που εκπονούν το θεμα θα έχουν τη δυνατότητα να        παραπεμφθούν σε σχετικη βιβλιογραφία σχεδιασμού και υπολογισμού κιβωτίων ταχυτήτων καθώς και θα έχουν πρόσβαση σε δεδομένα για την πρόσφυση των ελαστικών και την αεροδυναμική μορφή της μοτοσυκλέτας</a:t>
            </a:r>
            <a:endParaRPr lang="en-GB" altLang="en-US" sz="3270" dirty="0">
              <a:solidFill>
                <a:srgbClr val="2E74B5"/>
              </a:solidFill>
              <a:latin typeface="Tahoma" panose="020B0604030504040204" pitchFamily="34" charset="0"/>
            </a:endParaRPr>
          </a:p>
        </p:txBody>
      </p:sp>
      <p:pic>
        <p:nvPicPr>
          <p:cNvPr id="3" name="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472535" y="1494631"/>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73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9" name="Rectangle 4"/>
          <p:cNvSpPr>
            <a:spLocks noChangeArrowheads="1"/>
          </p:cNvSpPr>
          <p:nvPr/>
        </p:nvSpPr>
        <p:spPr bwMode="auto">
          <a:xfrm>
            <a:off x="1681163" y="760413"/>
            <a:ext cx="9880600"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514350" indent="-514350" eaLnBrk="1" hangingPunct="1">
              <a:spcBef>
                <a:spcPts val="8985"/>
              </a:spcBef>
              <a:spcAft>
                <a:spcPts val="4745"/>
              </a:spcAft>
              <a:buFontTx/>
              <a:buAutoNum type="arabicPeriod"/>
              <a:defRPr/>
            </a:pPr>
            <a:r>
              <a:rPr lang="el-GR" altLang="en-US" sz="3268" dirty="0" smtClean="0">
                <a:solidFill>
                  <a:srgbClr val="2E74B5"/>
                </a:solidFill>
                <a:latin typeface="Tahoma" panose="020B0604030504040204" pitchFamily="34" charset="0"/>
              </a:rPr>
              <a:t>Τεχνολογία Κιβωτίων Ταχυτήτων</a:t>
            </a:r>
            <a:r>
              <a:rPr lang="en-US" altLang="en-US" sz="3268" dirty="0" smtClean="0">
                <a:solidFill>
                  <a:srgbClr val="2E74B5"/>
                </a:solidFill>
                <a:latin typeface="Tahoma" panose="020B0604030504040204" pitchFamily="34" charset="0"/>
              </a:rPr>
              <a:t/>
            </a:r>
            <a:br>
              <a:rPr lang="en-US" altLang="en-US" sz="3268" dirty="0" smtClean="0">
                <a:solidFill>
                  <a:srgbClr val="2E74B5"/>
                </a:solidFill>
                <a:latin typeface="Tahoma" panose="020B0604030504040204" pitchFamily="34" charset="0"/>
              </a:rPr>
            </a:br>
            <a:r>
              <a:rPr lang="en-US" altLang="en-US" sz="3268" dirty="0" smtClean="0">
                <a:solidFill>
                  <a:srgbClr val="2E74B5"/>
                </a:solidFill>
                <a:latin typeface="Tahoma" panose="020B0604030504040204" pitchFamily="34" charset="0"/>
              </a:rPr>
              <a:t> -</a:t>
            </a:r>
            <a:r>
              <a:rPr lang="el-GR" altLang="en-US" sz="3268" dirty="0" smtClean="0">
                <a:solidFill>
                  <a:srgbClr val="2E74B5"/>
                </a:solidFill>
                <a:latin typeface="Tahoma" panose="020B0604030504040204" pitchFamily="34" charset="0"/>
              </a:rPr>
              <a:t>Τεχνολογική ανάγκη κιβωτίων ταχυτήτων</a:t>
            </a:r>
            <a:r>
              <a:rPr lang="en-GB" altLang="en-US" sz="3268" dirty="0" smtClean="0">
                <a:solidFill>
                  <a:srgbClr val="2E74B5"/>
                </a:solidFill>
                <a:latin typeface="Tahoma" panose="020B0604030504040204" pitchFamily="34" charset="0"/>
              </a:rPr>
              <a:t/>
            </a:r>
            <a:br>
              <a:rPr lang="en-GB" altLang="en-US" sz="3268" dirty="0" smtClean="0">
                <a:solidFill>
                  <a:srgbClr val="2E74B5"/>
                </a:solidFill>
                <a:latin typeface="Tahoma" panose="020B0604030504040204" pitchFamily="34" charset="0"/>
              </a:rPr>
            </a:br>
            <a:r>
              <a:rPr lang="en-GB" altLang="en-US" sz="3268" dirty="0">
                <a:solidFill>
                  <a:srgbClr val="2E74B5"/>
                </a:solidFill>
                <a:latin typeface="Tahoma" panose="020B0604030504040204" pitchFamily="34" charset="0"/>
              </a:rPr>
              <a:t/>
            </a:r>
            <a:br>
              <a:rPr lang="en-GB" altLang="en-US" sz="3268" dirty="0">
                <a:solidFill>
                  <a:srgbClr val="2E74B5"/>
                </a:solidFill>
                <a:latin typeface="Tahoma" panose="020B0604030504040204" pitchFamily="34" charset="0"/>
              </a:rPr>
            </a:br>
            <a:r>
              <a:rPr lang="en-GB" altLang="en-US" sz="3268" dirty="0" smtClean="0">
                <a:solidFill>
                  <a:srgbClr val="2E74B5"/>
                </a:solidFill>
                <a:latin typeface="Tahoma" panose="020B0604030504040204" pitchFamily="34" charset="0"/>
              </a:rPr>
              <a:t> -</a:t>
            </a:r>
            <a:r>
              <a:rPr lang="el-GR" altLang="en-US" sz="3268" dirty="0" smtClean="0">
                <a:solidFill>
                  <a:srgbClr val="2E74B5"/>
                </a:solidFill>
                <a:latin typeface="Tahoma" panose="020B0604030504040204" pitchFamily="34" charset="0"/>
              </a:rPr>
              <a:t>Το θέμα εξαμήνου </a:t>
            </a:r>
            <a:r>
              <a:rPr lang="el-GR" altLang="en-US" sz="3268" dirty="0">
                <a:solidFill>
                  <a:srgbClr val="2E74B5"/>
                </a:solidFill>
                <a:latin typeface="Tahoma" panose="020B0604030504040204" pitchFamily="34" charset="0"/>
              </a:rPr>
              <a:t>πραγματεύεται </a:t>
            </a:r>
            <a:r>
              <a:rPr lang="el-GR" altLang="en-US" sz="3268" dirty="0" smtClean="0">
                <a:solidFill>
                  <a:srgbClr val="2E74B5"/>
                </a:solidFill>
                <a:latin typeface="Tahoma" panose="020B0604030504040204" pitchFamily="34" charset="0"/>
              </a:rPr>
              <a:t>τον υπολογισμό </a:t>
            </a:r>
            <a:r>
              <a:rPr lang="el-GR" altLang="en-US" sz="3268" dirty="0">
                <a:solidFill>
                  <a:srgbClr val="2E74B5"/>
                </a:solidFill>
                <a:latin typeface="Tahoma" panose="020B0604030504040204" pitchFamily="34" charset="0"/>
              </a:rPr>
              <a:t>και </a:t>
            </a:r>
            <a:r>
              <a:rPr lang="el-GR" altLang="en-US" sz="3268" dirty="0" smtClean="0">
                <a:solidFill>
                  <a:srgbClr val="2E74B5"/>
                </a:solidFill>
                <a:latin typeface="Tahoma" panose="020B0604030504040204" pitchFamily="34" charset="0"/>
              </a:rPr>
              <a:t>σχεδιασμό ενός</a:t>
            </a:r>
            <a:br>
              <a:rPr lang="el-GR" altLang="en-US" sz="3268" dirty="0" smtClean="0">
                <a:solidFill>
                  <a:srgbClr val="2E74B5"/>
                </a:solidFill>
                <a:latin typeface="Tahoma" panose="020B0604030504040204" pitchFamily="34" charset="0"/>
              </a:rPr>
            </a:br>
            <a:r>
              <a:rPr lang="el-GR" altLang="en-US" sz="3268" dirty="0" smtClean="0">
                <a:solidFill>
                  <a:srgbClr val="2E74B5"/>
                </a:solidFill>
                <a:latin typeface="Tahoma" panose="020B0604030504040204" pitchFamily="34" charset="0"/>
              </a:rPr>
              <a:t>  </a:t>
            </a:r>
            <a:r>
              <a:rPr lang="el-GR" altLang="en-US" sz="3268" dirty="0">
                <a:solidFill>
                  <a:srgbClr val="2E74B5"/>
                </a:solidFill>
                <a:latin typeface="Tahoma" panose="020B0604030504040204" pitchFamily="34" charset="0"/>
              </a:rPr>
              <a:t>σειριακού κιβωτίου ταχυτήτων </a:t>
            </a:r>
            <a:r>
              <a:rPr lang="el-GR" altLang="en-US" sz="3268" dirty="0" smtClean="0">
                <a:solidFill>
                  <a:srgbClr val="2E74B5"/>
                </a:solidFill>
                <a:latin typeface="Tahoma" panose="020B0604030504040204" pitchFamily="34" charset="0"/>
              </a:rPr>
              <a:t>καθώς και του συστήματος </a:t>
            </a:r>
            <a:r>
              <a:rPr lang="el-GR" altLang="en-US" sz="3268" dirty="0">
                <a:solidFill>
                  <a:srgbClr val="2E74B5"/>
                </a:solidFill>
                <a:latin typeface="Tahoma" panose="020B0604030504040204" pitchFamily="34" charset="0"/>
              </a:rPr>
              <a:t>μετάδοσης </a:t>
            </a:r>
            <a:r>
              <a:rPr lang="el-GR" altLang="en-US" sz="3268" dirty="0" smtClean="0">
                <a:solidFill>
                  <a:srgbClr val="2E74B5"/>
                </a:solidFill>
                <a:latin typeface="Tahoma" panose="020B0604030504040204" pitchFamily="34" charset="0"/>
              </a:rPr>
              <a:t>κίνησης</a:t>
            </a:r>
            <a:br>
              <a:rPr lang="el-GR" altLang="en-US" sz="3268" dirty="0" smtClean="0">
                <a:solidFill>
                  <a:srgbClr val="2E74B5"/>
                </a:solidFill>
                <a:latin typeface="Tahoma" panose="020B0604030504040204" pitchFamily="34" charset="0"/>
              </a:rPr>
            </a:br>
            <a:r>
              <a:rPr lang="el-GR" altLang="en-US" sz="3268" dirty="0" smtClean="0">
                <a:solidFill>
                  <a:srgbClr val="2E74B5"/>
                </a:solidFill>
                <a:latin typeface="Tahoma" panose="020B0604030504040204" pitchFamily="34" charset="0"/>
              </a:rPr>
              <a:t>  </a:t>
            </a:r>
            <a:r>
              <a:rPr lang="el-GR" altLang="en-US" sz="3268" dirty="0">
                <a:solidFill>
                  <a:srgbClr val="2E74B5"/>
                </a:solidFill>
                <a:latin typeface="Tahoma" panose="020B0604030504040204" pitchFamily="34" charset="0"/>
              </a:rPr>
              <a:t>αγωνιστικής </a:t>
            </a:r>
            <a:r>
              <a:rPr lang="el-GR" altLang="en-US" sz="3268" dirty="0" smtClean="0">
                <a:solidFill>
                  <a:srgbClr val="2E74B5"/>
                </a:solidFill>
                <a:latin typeface="Tahoma" panose="020B0604030504040204" pitchFamily="34" charset="0"/>
              </a:rPr>
              <a:t>μοτοσυκλέτας</a:t>
            </a:r>
            <a:r>
              <a:rPr lang="en-GB" altLang="en-US" sz="3268" dirty="0" smtClean="0">
                <a:solidFill>
                  <a:srgbClr val="2E74B5"/>
                </a:solidFill>
                <a:latin typeface="Tahoma" panose="020B0604030504040204" pitchFamily="34" charset="0"/>
              </a:rPr>
              <a:t>.</a:t>
            </a:r>
            <a:br>
              <a:rPr lang="en-GB" altLang="en-US" sz="3268" dirty="0" smtClean="0">
                <a:solidFill>
                  <a:srgbClr val="2E74B5"/>
                </a:solidFill>
                <a:latin typeface="Tahoma" panose="020B0604030504040204" pitchFamily="34" charset="0"/>
              </a:rPr>
            </a:br>
            <a:r>
              <a:rPr lang="en-GB" altLang="en-US" sz="3268" dirty="0" smtClean="0">
                <a:solidFill>
                  <a:srgbClr val="2E74B5"/>
                </a:solidFill>
                <a:latin typeface="Tahoma" panose="020B0604030504040204" pitchFamily="34" charset="0"/>
              </a:rPr>
              <a:t/>
            </a:r>
            <a:br>
              <a:rPr lang="en-GB" altLang="en-US" sz="3268" dirty="0" smtClean="0">
                <a:solidFill>
                  <a:srgbClr val="2E74B5"/>
                </a:solidFill>
                <a:latin typeface="Tahoma" panose="020B0604030504040204" pitchFamily="34" charset="0"/>
              </a:rPr>
            </a:br>
            <a:r>
              <a:rPr lang="el-GR" altLang="en-US" sz="3268" dirty="0">
                <a:solidFill>
                  <a:srgbClr val="2E74B5"/>
                </a:solidFill>
                <a:latin typeface="Tahoma" panose="020B0604030504040204" pitchFamily="34" charset="0"/>
              </a:rPr>
              <a:t> </a:t>
            </a:r>
            <a:r>
              <a:rPr lang="el-GR" altLang="en-US" sz="3268" dirty="0" smtClean="0">
                <a:solidFill>
                  <a:srgbClr val="2E74B5"/>
                </a:solidFill>
                <a:latin typeface="Tahoma" panose="020B0604030504040204" pitchFamily="34" charset="0"/>
              </a:rPr>
              <a:t>- Διαχείριση της παραγόμενης ισχύος μίας πηγής με τροπο που να ικανοποιεί την εκάστοτε</a:t>
            </a:r>
            <a:br>
              <a:rPr lang="el-GR" altLang="en-US" sz="3268" dirty="0" smtClean="0">
                <a:solidFill>
                  <a:srgbClr val="2E74B5"/>
                </a:solidFill>
                <a:latin typeface="Tahoma" panose="020B0604030504040204" pitchFamily="34" charset="0"/>
              </a:rPr>
            </a:br>
            <a:r>
              <a:rPr lang="el-GR" altLang="en-US" sz="3268" dirty="0" smtClean="0">
                <a:solidFill>
                  <a:srgbClr val="2E74B5"/>
                </a:solidFill>
                <a:latin typeface="Tahoma" panose="020B0604030504040204" pitchFamily="34" charset="0"/>
              </a:rPr>
              <a:t>   εφαρμογή.</a:t>
            </a:r>
            <a:endParaRPr lang="en-GB" altLang="en-US" sz="3268" dirty="0" smtClean="0">
              <a:solidFill>
                <a:srgbClr val="2E74B5"/>
              </a:solidFill>
              <a:latin typeface="Tahoma" panose="020B0604030504040204" pitchFamily="34" charset="0"/>
            </a:endParaRPr>
          </a:p>
          <a:p>
            <a:pPr marL="514350" indent="-514350" eaLnBrk="1" hangingPunct="1">
              <a:spcBef>
                <a:spcPts val="8985"/>
              </a:spcBef>
              <a:spcAft>
                <a:spcPts val="4745"/>
              </a:spcAft>
              <a:buFontTx/>
              <a:buAutoNum type="arabicPeriod"/>
              <a:defRPr/>
            </a:pPr>
            <a:endParaRPr lang="en-GB" altLang="en-US" sz="3268" dirty="0" smtClean="0">
              <a:solidFill>
                <a:srgbClr val="2E74B5"/>
              </a:solidFill>
              <a:latin typeface="Tahoma" panose="020B0604030504040204" pitchFamily="34" charset="0"/>
            </a:endParaRPr>
          </a:p>
        </p:txBody>
      </p:sp>
      <p:pic>
        <p:nvPicPr>
          <p:cNvPr id="409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81163" y="5375275"/>
            <a:ext cx="723265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256963" y="5395913"/>
            <a:ext cx="6421437" cy="451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245138" y="99298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858081" y="1019969"/>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ransition spd="slow" advTm="11172"/>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0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9" name="Rectangle 4"/>
          <p:cNvSpPr>
            <a:spLocks noChangeArrowheads="1"/>
          </p:cNvSpPr>
          <p:nvPr/>
        </p:nvSpPr>
        <p:spPr bwMode="auto">
          <a:xfrm>
            <a:off x="1681163" y="760413"/>
            <a:ext cx="9880600"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514350" indent="-514350" eaLnBrk="1" hangingPunct="1">
              <a:spcBef>
                <a:spcPts val="8985"/>
              </a:spcBef>
              <a:spcAft>
                <a:spcPts val="4745"/>
              </a:spcAft>
              <a:buFontTx/>
              <a:buAutoNum type="arabicPeriod"/>
              <a:defRPr/>
            </a:pPr>
            <a:r>
              <a:rPr lang="el-GR" altLang="en-US" sz="3268" dirty="0" smtClean="0">
                <a:solidFill>
                  <a:srgbClr val="2E74B5"/>
                </a:solidFill>
                <a:latin typeface="Tahoma" panose="020B0604030504040204" pitchFamily="34" charset="0"/>
              </a:rPr>
              <a:t>Τεχνολογία Κιβωτίων Ταχυτήτων</a:t>
            </a:r>
            <a:r>
              <a:rPr lang="en-GB" altLang="en-US" sz="3268" dirty="0" smtClean="0">
                <a:solidFill>
                  <a:srgbClr val="2E74B5"/>
                </a:solidFill>
                <a:latin typeface="Tahoma" panose="020B0604030504040204" pitchFamily="34" charset="0"/>
              </a:rPr>
              <a:t/>
            </a:r>
            <a:br>
              <a:rPr lang="en-GB" altLang="en-US" sz="3268" dirty="0" smtClean="0">
                <a:solidFill>
                  <a:srgbClr val="2E74B5"/>
                </a:solidFill>
                <a:latin typeface="Tahoma" panose="020B0604030504040204" pitchFamily="34" charset="0"/>
              </a:rPr>
            </a:br>
            <a:r>
              <a:rPr lang="en-US" altLang="en-US" sz="3268" dirty="0" smtClean="0">
                <a:solidFill>
                  <a:srgbClr val="2E74B5"/>
                </a:solidFill>
                <a:latin typeface="Tahoma" panose="020B0604030504040204" pitchFamily="34" charset="0"/>
              </a:rPr>
              <a:t/>
            </a:r>
            <a:br>
              <a:rPr lang="en-US" altLang="en-US" sz="3268" dirty="0" smtClean="0">
                <a:solidFill>
                  <a:srgbClr val="2E74B5"/>
                </a:solidFill>
                <a:latin typeface="Tahoma" panose="020B0604030504040204" pitchFamily="34" charset="0"/>
              </a:rPr>
            </a:br>
            <a:r>
              <a:rPr lang="en-US" altLang="en-US" sz="3268" dirty="0" smtClean="0">
                <a:solidFill>
                  <a:srgbClr val="2E74B5"/>
                </a:solidFill>
                <a:latin typeface="Tahoma" panose="020B0604030504040204" pitchFamily="34" charset="0"/>
              </a:rPr>
              <a:t> -</a:t>
            </a:r>
            <a:r>
              <a:rPr lang="el-GR" altLang="en-US" sz="3268" dirty="0" smtClean="0">
                <a:solidFill>
                  <a:srgbClr val="2E74B5"/>
                </a:solidFill>
                <a:latin typeface="Tahoma" panose="020B0604030504040204" pitchFamily="34" charset="0"/>
              </a:rPr>
              <a:t>Διαχείριση της ισχύος μιας κινητήριας μονάδας με υλοποίηση κιβωτίου ταχυτήτων</a:t>
            </a:r>
            <a:r>
              <a:rPr lang="en-GB" altLang="en-US" sz="3268" dirty="0" smtClean="0">
                <a:solidFill>
                  <a:srgbClr val="2E74B5"/>
                </a:solidFill>
                <a:latin typeface="Tahoma" panose="020B0604030504040204" pitchFamily="34" charset="0"/>
              </a:rPr>
              <a:t/>
            </a:r>
            <a:br>
              <a:rPr lang="en-GB" altLang="en-US" sz="3268" dirty="0" smtClean="0">
                <a:solidFill>
                  <a:srgbClr val="2E74B5"/>
                </a:solidFill>
                <a:latin typeface="Tahoma" panose="020B0604030504040204" pitchFamily="34" charset="0"/>
              </a:rPr>
            </a:br>
            <a:r>
              <a:rPr lang="en-GB" altLang="en-US" sz="3268" dirty="0" smtClean="0">
                <a:solidFill>
                  <a:srgbClr val="2E74B5"/>
                </a:solidFill>
                <a:latin typeface="Tahoma" panose="020B0604030504040204" pitchFamily="34" charset="0"/>
              </a:rPr>
              <a:t/>
            </a:r>
            <a:br>
              <a:rPr lang="en-GB" altLang="en-US" sz="3268" dirty="0" smtClean="0">
                <a:solidFill>
                  <a:srgbClr val="2E74B5"/>
                </a:solidFill>
                <a:latin typeface="Tahoma" panose="020B0604030504040204" pitchFamily="34" charset="0"/>
              </a:rPr>
            </a:br>
            <a:r>
              <a:rPr lang="en-GB" altLang="en-US" sz="3268" dirty="0" smtClean="0">
                <a:solidFill>
                  <a:srgbClr val="2E74B5"/>
                </a:solidFill>
                <a:latin typeface="Tahoma" panose="020B0604030504040204" pitchFamily="34" charset="0"/>
              </a:rPr>
              <a:t> - </a:t>
            </a:r>
            <a:r>
              <a:rPr lang="el-GR" altLang="en-US" sz="3268" dirty="0" smtClean="0">
                <a:solidFill>
                  <a:srgbClr val="2E74B5"/>
                </a:solidFill>
                <a:latin typeface="Tahoma" panose="020B0604030504040204" pitchFamily="34" charset="0"/>
              </a:rPr>
              <a:t>Με την χρήση πολλαπλών βαθμίδων διαφορετικού λόγου μετάδοσης, γίνεται </a:t>
            </a:r>
            <a:br>
              <a:rPr lang="el-GR" altLang="en-US" sz="3268" dirty="0" smtClean="0">
                <a:solidFill>
                  <a:srgbClr val="2E74B5"/>
                </a:solidFill>
                <a:latin typeface="Tahoma" panose="020B0604030504040204" pitchFamily="34" charset="0"/>
              </a:rPr>
            </a:br>
            <a:r>
              <a:rPr lang="en-GB" altLang="en-US" sz="3268" dirty="0" smtClean="0">
                <a:solidFill>
                  <a:srgbClr val="2E74B5"/>
                </a:solidFill>
                <a:latin typeface="Tahoma" panose="020B0604030504040204" pitchFamily="34" charset="0"/>
              </a:rPr>
              <a:t>   </a:t>
            </a:r>
            <a:r>
              <a:rPr lang="el-GR" altLang="en-US" sz="3268" dirty="0" smtClean="0">
                <a:solidFill>
                  <a:srgbClr val="2E74B5"/>
                </a:solidFill>
                <a:latin typeface="Tahoma" panose="020B0604030504040204" pitchFamily="34" charset="0"/>
              </a:rPr>
              <a:t>διαμοιρασμός μεταξύ ταχύτητας περιστροφής και της ροπής </a:t>
            </a:r>
            <a:endParaRPr lang="en-GB" altLang="en-US" sz="3268" dirty="0" smtClean="0">
              <a:solidFill>
                <a:srgbClr val="2E74B5"/>
              </a:solidFill>
              <a:latin typeface="Tahoma" panose="020B0604030504040204" pitchFamily="34" charset="0"/>
            </a:endParaRPr>
          </a:p>
        </p:txBody>
      </p:sp>
      <p:pic>
        <p:nvPicPr>
          <p:cNvPr id="512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68488" y="4984750"/>
            <a:ext cx="7021512" cy="389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Picture 6"/>
          <p:cNvSpPr>
            <a:spLocks noChangeAspect="1"/>
          </p:cNvSpPr>
          <p:nvPr/>
        </p:nvSpPr>
        <p:spPr bwMode="auto">
          <a:xfrm>
            <a:off x="10204450" y="4073525"/>
            <a:ext cx="725328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pic>
        <p:nvPicPr>
          <p:cNvPr id="2"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83415" y="715169"/>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1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9" name="Rectangle 4"/>
          <p:cNvSpPr>
            <a:spLocks noChangeArrowheads="1"/>
          </p:cNvSpPr>
          <p:nvPr/>
        </p:nvSpPr>
        <p:spPr bwMode="auto">
          <a:xfrm>
            <a:off x="1681163" y="760413"/>
            <a:ext cx="16367125"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514350" indent="-514350" eaLnBrk="1" hangingPunct="1">
              <a:spcBef>
                <a:spcPts val="8985"/>
              </a:spcBef>
              <a:spcAft>
                <a:spcPts val="4745"/>
              </a:spcAft>
              <a:buFontTx/>
              <a:buAutoNum type="arabicPeriod"/>
              <a:defRPr/>
            </a:pPr>
            <a:r>
              <a:rPr lang="el-GR" altLang="en-US" sz="3268" dirty="0" smtClean="0">
                <a:solidFill>
                  <a:srgbClr val="2E74B5"/>
                </a:solidFill>
                <a:latin typeface="Tahoma" panose="020B0604030504040204" pitchFamily="34" charset="0"/>
              </a:rPr>
              <a:t>Τεχνολογία Κιβωτίων Ταχυτήτων</a:t>
            </a:r>
            <a:r>
              <a:rPr lang="en-US" altLang="en-US" sz="3268" dirty="0" smtClean="0">
                <a:solidFill>
                  <a:srgbClr val="2E74B5"/>
                </a:solidFill>
                <a:latin typeface="Tahoma" panose="020B0604030504040204" pitchFamily="34" charset="0"/>
              </a:rPr>
              <a:t/>
            </a:r>
            <a:br>
              <a:rPr lang="en-US" altLang="en-US" sz="3268" dirty="0" smtClean="0">
                <a:solidFill>
                  <a:srgbClr val="2E74B5"/>
                </a:solidFill>
                <a:latin typeface="Tahoma" panose="020B0604030504040204" pitchFamily="34" charset="0"/>
              </a:rPr>
            </a:br>
            <a:r>
              <a:rPr lang="en-US" altLang="en-US" sz="3268" dirty="0" smtClean="0">
                <a:solidFill>
                  <a:srgbClr val="2E74B5"/>
                </a:solidFill>
                <a:latin typeface="Tahoma" panose="020B0604030504040204" pitchFamily="34" charset="0"/>
              </a:rPr>
              <a:t> -</a:t>
            </a:r>
            <a:r>
              <a:rPr lang="el-GR" altLang="en-US" sz="3268" dirty="0" smtClean="0">
                <a:solidFill>
                  <a:srgbClr val="2E74B5"/>
                </a:solidFill>
                <a:latin typeface="Tahoma" panose="020B0604030504040204" pitchFamily="34" charset="0"/>
              </a:rPr>
              <a:t>Χειροκίνητο </a:t>
            </a:r>
            <a:r>
              <a:rPr lang="en-GB" altLang="en-US" sz="3268" dirty="0" smtClean="0">
                <a:solidFill>
                  <a:srgbClr val="2E74B5"/>
                </a:solidFill>
                <a:latin typeface="Tahoma" panose="020B0604030504040204" pitchFamily="34" charset="0"/>
              </a:rPr>
              <a:t>(manual)</a:t>
            </a:r>
            <a:r>
              <a:rPr lang="el-GR" altLang="en-US" sz="3268" dirty="0" smtClean="0">
                <a:solidFill>
                  <a:srgbClr val="2E74B5"/>
                </a:solidFill>
                <a:latin typeface="Tahoma" panose="020B0604030504040204" pitchFamily="34" charset="0"/>
              </a:rPr>
              <a:t> σειριακό </a:t>
            </a:r>
            <a:r>
              <a:rPr lang="en-GB" altLang="en-US" sz="3268" dirty="0" smtClean="0">
                <a:solidFill>
                  <a:srgbClr val="2E74B5"/>
                </a:solidFill>
                <a:latin typeface="Tahoma" panose="020B0604030504040204" pitchFamily="34" charset="0"/>
              </a:rPr>
              <a:t>(sequential) </a:t>
            </a:r>
            <a:r>
              <a:rPr lang="el-GR" altLang="en-US" sz="3268" dirty="0" smtClean="0">
                <a:solidFill>
                  <a:srgbClr val="2E74B5"/>
                </a:solidFill>
                <a:latin typeface="Tahoma" panose="020B0604030504040204" pitchFamily="34" charset="0"/>
              </a:rPr>
              <a:t>κιβώτιο ταχυτήτων </a:t>
            </a:r>
            <a:r>
              <a:rPr lang="en-GB" altLang="en-US" sz="3268" dirty="0" smtClean="0">
                <a:solidFill>
                  <a:srgbClr val="2E74B5"/>
                </a:solidFill>
                <a:latin typeface="Tahoma" panose="020B0604030504040204" pitchFamily="34" charset="0"/>
              </a:rPr>
              <a:t/>
            </a:r>
            <a:br>
              <a:rPr lang="en-GB" altLang="en-US" sz="3268" dirty="0" smtClean="0">
                <a:solidFill>
                  <a:srgbClr val="2E74B5"/>
                </a:solidFill>
                <a:latin typeface="Tahoma" panose="020B0604030504040204" pitchFamily="34" charset="0"/>
              </a:rPr>
            </a:br>
            <a:r>
              <a:rPr lang="en-GB" altLang="en-US" sz="3268" dirty="0" smtClean="0">
                <a:solidFill>
                  <a:srgbClr val="2E74B5"/>
                </a:solidFill>
                <a:latin typeface="Tahoma" panose="020B0604030504040204" pitchFamily="34" charset="0"/>
              </a:rPr>
              <a:t>  </a:t>
            </a:r>
            <a:r>
              <a:rPr lang="el-GR" altLang="en-US" sz="3268" dirty="0" smtClean="0">
                <a:solidFill>
                  <a:srgbClr val="2E74B5"/>
                </a:solidFill>
                <a:latin typeface="Tahoma" panose="020B0604030504040204" pitchFamily="34" charset="0"/>
              </a:rPr>
              <a:t>με συμπλέκτες μορφής </a:t>
            </a:r>
            <a:r>
              <a:rPr lang="en-GB" altLang="en-US" sz="3268" dirty="0" smtClean="0">
                <a:solidFill>
                  <a:srgbClr val="2E74B5"/>
                </a:solidFill>
                <a:latin typeface="Tahoma" panose="020B0604030504040204" pitchFamily="34" charset="0"/>
              </a:rPr>
              <a:t>(dog clutches)</a:t>
            </a:r>
          </a:p>
        </p:txBody>
      </p:sp>
      <p:pic>
        <p:nvPicPr>
          <p:cNvPr id="6147"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 y="3070225"/>
            <a:ext cx="7483475" cy="658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88388" y="3070225"/>
            <a:ext cx="9666287" cy="658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948535" y="1279525"/>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8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9" name="Rectangle 4"/>
          <p:cNvSpPr>
            <a:spLocks noChangeArrowheads="1"/>
          </p:cNvSpPr>
          <p:nvPr/>
        </p:nvSpPr>
        <p:spPr bwMode="auto">
          <a:xfrm>
            <a:off x="1681163" y="760413"/>
            <a:ext cx="9880600"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514350" indent="-514350" eaLnBrk="1" hangingPunct="1">
              <a:spcBef>
                <a:spcPts val="8985"/>
              </a:spcBef>
              <a:spcAft>
                <a:spcPts val="4745"/>
              </a:spcAft>
              <a:buFontTx/>
              <a:buAutoNum type="arabicPeriod"/>
              <a:defRPr/>
            </a:pPr>
            <a:r>
              <a:rPr lang="el-GR" altLang="en-US" sz="3268" dirty="0">
                <a:solidFill>
                  <a:srgbClr val="2E74B5"/>
                </a:solidFill>
                <a:latin typeface="Tahoma" panose="020B0604030504040204" pitchFamily="34" charset="0"/>
              </a:rPr>
              <a:t>Τεχνολογία Κιβωτίων </a:t>
            </a:r>
            <a:r>
              <a:rPr lang="el-GR" altLang="en-US" sz="3268" dirty="0" smtClean="0">
                <a:solidFill>
                  <a:srgbClr val="2E74B5"/>
                </a:solidFill>
                <a:latin typeface="Tahoma" panose="020B0604030504040204" pitchFamily="34" charset="0"/>
              </a:rPr>
              <a:t>Ταχυτήτων</a:t>
            </a:r>
            <a:r>
              <a:rPr lang="en-US" altLang="en-US" sz="3268" dirty="0">
                <a:solidFill>
                  <a:srgbClr val="2E74B5"/>
                </a:solidFill>
                <a:latin typeface="Tahoma" panose="020B0604030504040204" pitchFamily="34" charset="0"/>
              </a:rPr>
              <a:t/>
            </a:r>
            <a:br>
              <a:rPr lang="en-US" altLang="en-US" sz="3268" dirty="0">
                <a:solidFill>
                  <a:srgbClr val="2E74B5"/>
                </a:solidFill>
                <a:latin typeface="Tahoma" panose="020B0604030504040204" pitchFamily="34" charset="0"/>
              </a:rPr>
            </a:br>
            <a:r>
              <a:rPr lang="en-US" altLang="en-US" sz="3268" dirty="0">
                <a:solidFill>
                  <a:srgbClr val="2E74B5"/>
                </a:solidFill>
                <a:latin typeface="Tahoma" panose="020B0604030504040204" pitchFamily="34" charset="0"/>
              </a:rPr>
              <a:t> -</a:t>
            </a:r>
            <a:r>
              <a:rPr lang="el-GR" altLang="en-US" sz="3268" dirty="0">
                <a:solidFill>
                  <a:srgbClr val="2E74B5"/>
                </a:solidFill>
                <a:latin typeface="Tahoma" panose="020B0604030504040204" pitchFamily="34" charset="0"/>
              </a:rPr>
              <a:t>Χειροκίνητο </a:t>
            </a:r>
            <a:r>
              <a:rPr lang="en-GB" altLang="en-US" sz="3268" dirty="0">
                <a:solidFill>
                  <a:srgbClr val="2E74B5"/>
                </a:solidFill>
                <a:latin typeface="Tahoma" panose="020B0604030504040204" pitchFamily="34" charset="0"/>
              </a:rPr>
              <a:t>(manual)</a:t>
            </a:r>
            <a:r>
              <a:rPr lang="el-GR" altLang="en-US" sz="3268" dirty="0">
                <a:solidFill>
                  <a:srgbClr val="2E74B5"/>
                </a:solidFill>
                <a:latin typeface="Tahoma" panose="020B0604030504040204" pitchFamily="34" charset="0"/>
              </a:rPr>
              <a:t> σειριακό </a:t>
            </a:r>
            <a:r>
              <a:rPr lang="en-GB" altLang="en-US" sz="3268" dirty="0">
                <a:solidFill>
                  <a:srgbClr val="2E74B5"/>
                </a:solidFill>
                <a:latin typeface="Tahoma" panose="020B0604030504040204" pitchFamily="34" charset="0"/>
              </a:rPr>
              <a:t>(sequential) </a:t>
            </a:r>
            <a:r>
              <a:rPr lang="el-GR" altLang="en-US" sz="3268" dirty="0">
                <a:solidFill>
                  <a:srgbClr val="2E74B5"/>
                </a:solidFill>
                <a:latin typeface="Tahoma" panose="020B0604030504040204" pitchFamily="34" charset="0"/>
              </a:rPr>
              <a:t>κιβώτιο ταχυτήτων </a:t>
            </a:r>
            <a:r>
              <a:rPr lang="en-GB" altLang="en-US" sz="3268" dirty="0">
                <a:solidFill>
                  <a:srgbClr val="2E74B5"/>
                </a:solidFill>
                <a:latin typeface="Tahoma" panose="020B0604030504040204" pitchFamily="34" charset="0"/>
              </a:rPr>
              <a:t/>
            </a:r>
            <a:br>
              <a:rPr lang="en-GB" altLang="en-US" sz="3268" dirty="0">
                <a:solidFill>
                  <a:srgbClr val="2E74B5"/>
                </a:solidFill>
                <a:latin typeface="Tahoma" panose="020B0604030504040204" pitchFamily="34" charset="0"/>
              </a:rPr>
            </a:br>
            <a:r>
              <a:rPr lang="en-GB" altLang="en-US" sz="3268" dirty="0">
                <a:solidFill>
                  <a:srgbClr val="2E74B5"/>
                </a:solidFill>
                <a:latin typeface="Tahoma" panose="020B0604030504040204" pitchFamily="34" charset="0"/>
              </a:rPr>
              <a:t>  </a:t>
            </a:r>
            <a:r>
              <a:rPr lang="el-GR" altLang="en-US" sz="3268" dirty="0">
                <a:solidFill>
                  <a:srgbClr val="2E74B5"/>
                </a:solidFill>
                <a:latin typeface="Tahoma" panose="020B0604030504040204" pitchFamily="34" charset="0"/>
              </a:rPr>
              <a:t>με συμπλέκτες μορφής </a:t>
            </a:r>
            <a:r>
              <a:rPr lang="en-GB" altLang="en-US" sz="3268" dirty="0">
                <a:solidFill>
                  <a:srgbClr val="2E74B5"/>
                </a:solidFill>
                <a:latin typeface="Tahoma" panose="020B0604030504040204" pitchFamily="34" charset="0"/>
              </a:rPr>
              <a:t>(dog clutches)</a:t>
            </a:r>
          </a:p>
        </p:txBody>
      </p:sp>
      <p:pic>
        <p:nvPicPr>
          <p:cNvPr id="717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81163" y="3576638"/>
            <a:ext cx="9429750" cy="66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AutoShape 5" descr="False Neutrals – What are they &amp; why do they happen? - BikesRepublic"/>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GB" altLang="en-US"/>
          </a:p>
        </p:txBody>
      </p:sp>
      <p:pic>
        <p:nvPicPr>
          <p:cNvPr id="7173"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242800" y="3576638"/>
            <a:ext cx="5916613" cy="66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025495" y="1279525"/>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1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1138238" y="2457450"/>
            <a:ext cx="16244887"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8988"/>
              </a:spcBef>
              <a:spcAft>
                <a:spcPts val="4750"/>
              </a:spcAft>
            </a:pPr>
            <a:r>
              <a:rPr lang="el-GR" altLang="en-US" sz="2800"/>
              <a:t>Η εμπλοκή του προς επιλογήν γραναζιού με την άτρακτο του κιβωτίου γίνεται μέσω σύμπλεξης μορφής: </a:t>
            </a:r>
            <a:r>
              <a:rPr lang="en-GB" altLang="en-US" sz="2800" b="1"/>
              <a:t>Dog Clutch</a:t>
            </a:r>
          </a:p>
        </p:txBody>
      </p:sp>
      <p:sp>
        <p:nvSpPr>
          <p:cNvPr id="8195" name="AutoShape 2" descr="data:image/jpeg;base64,/9j/4AAQSkZJRgABAQAAAQABAAD/2wCEAAkGBxMSEhUQEhIWFRUWGBcYFRgXFRsVFRYYGBsXGBcYGBYYHiggGBolGxYWITEhJSkrLi4vHSAzODMtNygwLysBCgoKDg0OFxAQFy0fHx4tLS0tLy0rLS0tKystLS0tLSsuLystKy0xLy0tLy0rLS0tKy0rLS0tKysvLS4rKzEuN//AABEIAN0A5AMBIgACEQEDEQH/xAAbAAACAwEBAQAAAAAAAAAAAAAABQMEBgcCAf/EAEcQAAIAAwMHCAgFAwIEBwAAAAECAAMRBBIhBQYTMUFRYSIyUnFygZGxFUJikqGiweEHFCOC0bLC8CQzQ1N0k2NzpLPD4vH/xAAaAQEBAQEBAQEAAAAAAAAAAAAAAQIDBgQF/8QAMxEBAQABAgQDBAcJAAAAAAAAAAECAxEEITFBBRJRE2GRwSIkcYGx0fAGFDNCUmKh0uH/2gAMAwEAAhEDEQA/ANxZpCXF5C81fVG4RJoE6C+6ILNzF7K+QiSOrKPQJ0F90QaBOgvuiJIICPQJ0F90QaBOgvuiJIICPQJ0F90QaBOgvuiJIICPQJ0F90QaBOgvuiJIICPQJ0F90QaBOgvuiJIICPQJ0F90QaBOgvuiJIICPQJ0F90QaBOgvuiJIICPQJ0F90QaBOgvuiJIICPQJ0F90QaBOgvuiJIICPQJ0F90QaBOgvuiJIICPQJ0F90QaBOgvuiJIICPQJ0F90QaBOgvuiJIICPQJ0F90QaBOgvuiJIIBLleSt8cleaPVG8x8iTLHPHZHmYIBnZuYvZXyESRHZuYvZXyESQBFTK0pnkuiipIAG0axWoqKilcKxbggEk+VaENJSilUBuIqgoA2kugk0YVF0EkV14VjxLNroL5bFgHCIl5eTNroywoyltCMQSBXHE0fQttM+ZNnGxyDo2Cq82aw5iMSBokP+45KkVPJXWaminjr62Ghp5ampdpOqyW3aJ8jymSzyUYUZZUtWG4hQCPERbhdYpryphsk9rzgFpUw4aeWKAk0wExagMBvDCgagYxdHWw1tPHU07vL0LLLtRBBBHVBBBATAEV51rC4DlNuGodZ2dWJ4RA1qMzmEhOlqLdncvtbdmGJ8IBzRTDYNndsjNyWRUyllfRLemTVljZQVJ4CtSx6hCGXnoTMCJfatcXVAuHBRXbvEWs6MqSJa6N0Sa2xWUMAe/b/m4HE5GN60KaU5Rw3ctcIm9XZ0Cdniko3JqENtu068KmnxhrkfLsm1XhKYkqAWUihANacDq2GOYZ0P8ArNwK93IFfON3KzWSxzAtKzCDVxMLcnDBgAt2uwUxpwhubNNBCGdPMoVM5lHFr1eAD18BCs5xTFJKs7jc4RV7rq3qddIvmTZsoIykjPAj/ck4b0bH3WH1h/k7KcqeKy2rTWpwZesHz1Rd02XIIIIoIIIIAggggFGWOeOyPMwQZY547I8zBAM7NzF7K+QiSI7NzF7K+QiSAIIIIAijlOxF7syWwSfKJMpyKjGl5HHrS2AAYdRGKgi9HwmmJjOeGOeNxym8vUl2Qgy8oSKG9Kmy24GbZp6jWNhwbqdG2hopWTK1L0qeLk+XhMVVZga82YlAay2oSDsxBxUxDbpry5n52SBVVpMWt3TyhU0JOAZakoTvIJAY0s5csC5RsyWmxzbs24TImjC8rUvSn2hSRQ7VYA6xSPJ6eWXg3Eezyu+hqXlf6b+vjOfWV9FntJv3iT0rJqAZiqTqv1l16r9IuA1xGIjjCZOnuSSlGDlHvtRlcEAq5oQDUjWcailaiu1yDkSZZAW/MMK60QDR1PBgbzV2gCPVzKWbuNxbCdNCi8xoB39wAxJ4CF0xjONDgg1rvOsA018dg4nERoHNLzFnOqtKKNuCgA037dW6L8uUFAA1D/KnjC1Nmczry9+WTRy6aVhh7C6r1N+4fxjz7JxJeYKm8wJvV5VTtrrrytcaPPHIRlFrSZ9++/NYUYVOABBoQtVGoYUjL2Z7s1Tvw8aj+InZrsrWRyQa6+P+b6xr82s2pxAtBuqDQqrEgkVBvYA0B+MLM17DINrmC0TEREN4I5uiYSSVFThdFRUbagaqx1ZQCAQQQdRGIPURDc3Yp802nT2edRZda0Bqz4KKYahQGp17t4fZVykJdVHKmHHE1pXax1k/ExNlnKGhWi89tQ3DpH6bz3xlGYkkk1JxJOsmAJ8wubzGp3/QbhEJESR8Iiiu4iBJ7y2EyWxVl1EeXEcItOIrTlgroWb2WFtUq+MHXCYu47x7J2d42Q0jlub2Uvy1pRiaI5CTN10nBv2mh6q746lGoxYIIIIqCCCCAUZY547I8zBBljnjsjzMEAzs3MXsr5CJIjs3MXsr5CJIAggggCKU9tIxQcxTyvabo9QwJ3mg2ERPa5pUUXnMbqV6RriRtAALHgDCfOnKIsdl5J5bclCddTizneRiesjfGbeyxms7srNOmfkpBqAf1DsZhiQTsVdvHDZi3zaR8nNKS8Xl2hwrStbiY3/FlqMadNdii9rUg18yMhXV0zjlNv2bQO7WeJ4Q/m5IkzyJs2SkwgUllkDFV3gnEV19VI+Ti+Gw4nRy0s5yv49r9zcy2u8eM9chyWKWi5+s06yrWpobk1GvFa3S4QMt4itCRqj0OUb2wc3jvb+OHXFS15Kkq8tUUhgb+EyYFRQCtbl67U1ujDCpI1RdWXeIl7Dr7I1+OC98fP4bwefCaHss8/Pz5X3cuXczy813W7BJw0h9bm8F2eOvw3RYYAYnADWd0Kc78rmzWdmQ0mPyJfAnW1OAqeukcumZyWwo0k2hyp1g0JI2i+Re+OMfoMr+deVfzM405i8lR9evX4mIMl5I0oDnGvgKYEeIhVImVHEf4DHQs1skT5dk07SphR6zEuJpGKECl1VqeVSoJFKEa64aavKEjZqF2VJQAmMwAru1MTtIC1b9sdEFllWKzBRzJYoN7MTX3mYk9+6LOY+TJhltaZ0vRNMNJcsgh0lja5OJdiK46gF1Yxm8+cqCZO0CHkSiQfamam93m9d6MskVptDTHLscWNTuG4DgBhEceAY9CK0+x8MfYmsllaaaLq1E/QcfgIIqNroMTuAqfAbOMRT5TAXihA31FPEGnxi3lLKaSaypADOOc+tVPCvPYdI4DZGatNtvMWdyzbzVj1cOqKqS0MrVFRXaKisdSzXt2mssqYTVrt1u0nJJ76V745NKmB2EtQzu3NRVLOx9laVP0jomaWR7dZ5Lh0ky0JvjSzSXTABgwRSoGAPPO2Pn4jjdDhtva5zHf4/DqeS3o1MEZWbnjo8ZkhpkvD9ey350gAkAFndEXX0S1N8O7BliTONxGIcCplurS5gGqtxwCV4io4x3w1Mc5LL1c9qvwQQR0CjLHPHZHmYIMsc8dkeZggGdm5i9lfIRJEdm5i9lfIRJAEEEeJ00IrO2CqCx6gKn4CArLMvTWOyWLo7bAMx7lKAHiwjE5WmG3ZQEoYy5JujdUHlHvcY8Eh7a7cZFmeacHozcNI5rTqvt4Qo/D+zXVacdbaiceAx6gT+6ObUbZ5YVVlDUcDvujnHvrSu9osM4AJOAAqeoQulz6szftHdr+ao7hEWUrTUBAcWPwG7jt/aYgilNeLTDrc+CjBR9e+LWT/WfeaDqWo/qvd1IpTXouGvALuqcF7qkRblEKAo1AADugMFnxlLTWkoDyZXIHa1ufGg/bGel2IzXVFwJOvcN8abOnIEuQpnpMblPzWoRyqk3SBXxrHrMqwBmMxtW/coxJ/zcI1vya35IckZhzHtMmWzro3ar3ah9GMZmHqg0Cg1OLDdHe0AAAAAAwAGoAagI5yuclmsU/wD1DMrvLWlELCWpZuSbtSCQE34rsrjs7BlRJqLNluHRhVWGo7PMERll4zsyv+VszzBzzyJfbatDxoKt3Rxq939eJ7zGm/ETK2ltAkg8mSMeLtQt10W6PejLAxVSgx6BiIGPt6kBassgzGCL3kbBq8ScAN8TZw2/QD8pJwcgCYVxKg6pa7bxrUnjxwc3BYLGbQ4Gmc0lg/8AMIPiqCu7G9tIjOZhlZlrd35RVSwZtswsKmu1qFviYsh7zjNzNBVUTLSoZiMJZ5qj2h6zcNQ4xmc482nW2rZrLLrphelLqRBqe8fVRSK13FQKkgR0rK1vWzyXnuCQg1AVYkkKqgDWSxA749ZtZMaSj2u1EC0TQGmmvJkouKyVOxEFSTtJY7qfmeL+JY8Fo+brllyxn67T/jWnjc6p5KyTZcj2Zp0xgXoNLNI5cw7ERdgrgqDvqamOdZfzmm29yJtUlDGXJB5OGpphHPfUdw2DCp+535fe3ztIKiQlRIUilRqM1gfWbZXUtNRLVREEY7sY+Twrwy4X954n6Wrlz5/y+77fw6RrPPtOjsWb9uFpsys1CSCkwUwJGDVG4ihpuMKBk4XmsTlhoqTLLMB/URDUC6x9aWwK7aqUDVvGtT8ObVjNlVw5Mxf6WP8ARD3OBbr2afgLszRMfYni6B/3RIj9DxPQ9pw+WWPLLD6UveWfmxjdstljIduaYjLMoJsprk2gopNAVdR0WUq1NlSNkMYQ3hLtcp9Qnq0lsNboGmyseCieO8Q+jp4fxX7zw+Gpet6/bGc8fLdijLHPHZHmYIMsc8dkeZgj7WTOzcxeyvkIkiOzcxeyvkIkgCF2XplJV3psq9Yrecd6Iw74Ywjzhflyl3B37xdUfBmiXoRls9bUdGkoHF2r4YD4sPCHGSiJUhabBXrww+AEZbOBy9qRB6oGHHlN9UjTOaBUG8DuXleSxhsykNdUCuoYnedp7zjEKzL0wnYMB8R4ghx3xE06gJOoCp7o+WHBcdZJr1jknxIr3xEWWarKN1WPkPMnuiwHijLblMeIA6gP5LQmt2dSSprSzKdguBZSNe2gNBhqxIgKme1svTElDUgqetth7rpilmxbXlz1CnkMf1AdVxeWx7gpPw2mE1tyrpZrzGWl41GOobBXUaDjFmyzaSpjivKpKBp0uU/yqB++Ndml6z3rZanmuKgkuw4akl/0jiAY6lZ5yWWzgAcmTL1DCt0VNOs+cYXNCy3VViMXYueymC/NQ98NM7bdSUJe12x7KUJ+a7EqVmZk4sxdjVmJZjvJNT8TADEAaPQaAnBh3mjk42i0KPVQhjtF71eulCxHsxn7+2Njku1fksnzLQMJswUTeHmavdSh7mgFOeNu/O2zQy66GQDLWh2KaTHx2lqCuOAUx8nWqTZZdyWAKChYrSlRqVG1mm0/HZFm1Zbku+db/wBIwX6nvjPZzsTanCi81JaIvSZuao62YDvhaNrmIWtpq4Ogs028oJrfm3VaWOIl1Z6H1nSh5MPM8L9oDWOXW4qpMtJp6jOFlya73IYn2UII5Yi7kixy8m2EKx5MmWzzWAxd8XmMBrqWJoOoRXyNpEl0m0L2marzhTFXcrRQw1hEVUFRqWPJcFL4n4hnxOX8PT5Y/L/b4O2X0MNu9Yq05AI2Qtn5GI2R2SdkpTC60ZBB2R6xwc3zENy1hN6zE8KN/YI2edgH5Sax/wCGFm98llmg+KRmbPZ9FljRjCjH42ct5mNNncP9Da/+nn/+20bs82O3qXqq5dN1EmDWk+Q3cZqI/wAjvGgjN5xPSxzm6Mst7ovfSNKY8/8As3l9Xzx9MvlHTX6wnyxzx2R5mCDLHPHZHmYI9E4mdm5i9lfIRJEdm5i9lfIRJAEZ7LLVnkbpafFplfIRoYzeWnAtDb7ieb/yYzl0IxTcrKH7/wCm4P7Y1LjlL1Mf6R9TGQsk3/XknpzPN410uYGfqXzOPkIzW6+WpqKa6sAeokA/CJ5GCgHYBXwivlDmgbzTxB+tI+zm5LcRQdZwHxMRElnfkgnaLx7+UfOMFMmXiXOtiWPWTX6xtMqMRJmXQSbpApxFPrGPl2Ka2pD3sv8AMajUXc3lAdn3Ur3YnzjSSLIkwlZiKwRQACAQHblzCOuqY9cIMkSShKTBdZmpQ4VqQOTXnck7I0+TxVS3SZz3VKr8qrEqVPZpCyxRRQAADEmgGoCuoRms5bTenXdiKB3nlH4FfCNRSMFa59+Y79JmI6q4fCkQj6Gj0GiuGj0GiqtSVvMqHUTj2Ri3wBhnn1byFlSB6i3iBjy3NAO7HuaKmb8u9OHCg8cSPBT4xXnn8xaq6w00e6NR9xDCJF62ZWNmKSFlhgktASWIOqgAwOwfGLuZeSPzNuS2OcFVpxl05pDNIkVbbW5NfUKFBrjMZUmymthmzg7SlmFZgRmVrgFxmF04lbt6mNaU2x2TNjIcqyyyJUx5ocqwdypNwKAigooBUCp4lia4x+D4/wCIThuHy05L5s5tL29/37fi66eG93QZxtpZsiy+rXTzd12UQZantTSh4iWwj1aXo0r/AM1D3DX5xnM57TNs1omTpyMJU4rLR5TguVRV0csKGE0m+09iEU84bAY9yECzEepJxxNK0oTroDrC647+BaenpcDhMLLvzu3re33dGNW25Xd0JLYDEomqYyUu3GLMvKEfrMMpbVBy69DqIP8A6YD6w4zvP+htf/Tzh4owhHkZ9LlW0TNwmeKlJf8AMPM6npZmXptKl/8Admy5f90ayy8uNvoXqpZzJWxz13ynXxFPrGlMZ3OFv0bvTmyJf/cnS08jGhMef/ZqfV8765fKOmv1hRljnjsjzMEGWOeOyPMwR6NxM7NzF7K+QiSI7NzF7K+QiSAIxGeU3R2kHpSk+VplfMRt4xX4mWc3JM4eqzIf3gMD8hHfEy6EYObOuzw/tt8W+8aPJeUKs3Uvm38xk5+IPX5j+YnsdpIIO8fx94xW62dqtNQnbX6xYJrQb2X4GvkIy9ntlXQe0PqPrGks7VdOs/0tEQwpGdzktBlvLVAvKDlqio2UNN+uNJGRzsmf6hRsEqvix/iLFitItcwuqhqXmUYKo1kDdxh3m/lSbMnNJLKUAmsOTjRakAEEYbNsZzJU0NOS7iAwJOzk8rv1bIZZpP8A6tV/5l5PeFItWtllI6OVMfoox7wDSObK0dOz3TR2Oa2+4vvOoPwJjlV+JEizfj6Hirfj7fgrSZvtdlTp25XI66BV+KmPmaFnvzi2yUvzPQD4B/GJbJLu5MaZ02RfmDn4MYd5m5PKWe+RjNZn/bWifAV74dk7EOWsgpIpPvkrpFvI2N4FqkBsTqrsjTZt5XmTFazWR0SUpvIzi9NlIxxlJKHIIVrwVi1FUoLppCHP60Yy5I2VdvJe/X4xf/DOxYTZ5GsiWvdym7sV8I46/C6PE4zHVxmUl35+q72c5V58nLLnuzMzzGCgPMa/MZaAkiuCi8SLqALhqj1Tl9S/1H/6HxjR2qUjKRMVWSlSGUMKDgYSWOzm7WlKnVuAwA6sPjHXyTGSSbRjd4BMexOpiYkaTC3Lz6ORMbeLo625P1gqH8PULNPnn1io72LO3msPM4Wq1mlUrenhm4LKSZMB99ZfjEGY9muWVW2zGZz/AEj4KD3x7tZv20DGkmQSd16e4p3gWc+9xj5vEtX2fCauXus+PL5rjN83jKPKm2WXSoaeGbgJcuZMB99U8Yfwjkcu2gV/2ZDEjjOcBT4SJnjDyPl8C0vJweP929/z+UXVu+RRljnjsjzMEGWOeOyPMwR+w5mdm5i9lfIRJEdm5i9lfIRJAEUcuZOFokTJBwvDkncwxU+8BF6CA4TNlFHKOpUglWB1gjCnjWIG5OvZj/MdWzrzRW1VmyyEnUoSa3HpgL1NR9oDxwphrZmza5eD2dmA1Mn6gPHkVYd4EY2allLLO9HU+0vmI2FiflL3+RH1jGzbLMQVKOoGAJUgA7ASRgdUaGx2mtxt/wBVaMi9nFbXQJo3K1JrSmNBqNRqxjMW9zNYzJnKa7SpAoANVAMIbZenVCfu+kfMi5Ce0EEgqngWH9q8fCNTo1OhBkkOZipLBZmZVVRrJJAAHjG+zSzSnS7VJmTgUIckIVaupjVjQAU4VFaYxRyfkSRIttleVMZgJ8uoNKE3hQIdZprxrgNe7tK2gGMssJ+LXIsIHTnS166B3pw5le6OOX469+Ns0fk5AG20L8JU7+Y41eixYnvx5aZhEN6PMw4HqMUdIyhLuZHsx6c4d9Jb/wACM5lfLEwmWJM10WVLloLjsovKovsQCK8qox2ARo8qTgcjWEA6pr//ADRmchZJadOlSGVlDXS1QV/TAqxFdhAIB4iEXspWgWh2E2Yk1mmUullYl9wU05XCkdezfsX5ezypJ5wWrAYm8eU+rWAWpXdSGY3CGGblkvX7QfWNyX2EJqf3PePEBIvRjfcmtLXwJaEEsQuGNBtqN2oHri+cm3QABgBQdQh2sgNM4J/Ww+in54sNZxGbd1ZSZYuEYzPqtZNmTnO1acTyEB4Es3hHWHskcpyc4tuUplpGMqVzN1BVJfjynhisa6yyBLRZa6kUKOpRQeUULZka9MadLnTJTtdvXSrI10UFUmKQMOjSK+VtKsxmlF2YyyqqNIFRgk0h610TEtcWhFdWMQNap0sTWl39EqTpimars36cuTdW9MN4Au00448k0whqaeGpj5c8ZZ6XmzvsY5Hyc8ozXmzBMeYymqpowEVQqrS82281a62OqGUIGt1pN64KgLNZWMlhfKrIKrdJBFWeau8hcNVS3sTPQh8SGYA3btQCbpp1Ui4YY4YzHGbSJeahljnjsjzMEGWOeOyPMwRsM7NzF7K+QiSI7NzF7K+QiSAIIIIAggggPM1AwKsAykUIIqCNxB1iOZ5zWEWaeVVbss0eWBqAbkkDqYnDYKR06Mzn/k7SWYzVHKlVb9p5w7qK37TGcpyIw6z1JUsA101odUNrZnOt3RKlzCt0Em/sqz0GGyn01ZUTYjd+Wp4EfWMxuGllt5E+XPmHBHRjuCqwJoOoR1HJ2c0mb/tzVY66A8qnFTiI43MatK6vM/xE2T5mjmy3B1MPAmh+BMWxa3f4sWnSWWTjqnj4y5scujaZ12zSWem51Pmv90YyJEj5ARHqCkVWnlW2/YZMvoTP7G/mHeZeWL9rCzNegWTLO0aLEjqNGPcIxFgnUW5sqD/b5Uh/mrYWmWtCpuiWRNdtiqusV1YkU7zuhE7OswgyJnvapVqGTXs8twjGWjJVGWWFrLZgSQeRcJpd1mm4uRak6QHWaHwONIqSLLLE9rVcpMZQldtwGurYThXgFGyLkzGvstpCila7Sd5OJPeaxbS0gxlktMSTMohFLu1FUEsTsAjCo/xKy+LPZDLRqTJ9UGOKpT9RvA0rvYQkzQyZoLOt4UeZy23ivNXuFMN5MZ+ys2U7aZ0wHRS6ck6goJuJ1sak/u4Ru43JsX0EfGUEUIqDrB1GPsEaZEEEEAoyxzx2R5mCDLHPHZHmYIBnZuYvZXyESRHZuYvZXyESQBBBBAEEEEAR8dAQVIqCCCDqIOBEfYIDieWMnGzzpkg+oaKTtU4oeJukV41ioJQIBJO/GkdB/EjJN5VtSjFORM33SeS3cSR+7hGMyFISZNVJjqiVrV2Cg+zU8cf5jHStStZmTkdQrWucKKBXEal16t5106htiGz2Cy2u0TGdpUkC9SWGWWSacnkimA1kjWcNUXs7crJLQWeUQVWlSNTvrAw2DWeNBsjn0w8o1xrj1nb9PGIqe1Ty0sg7q+GP0hZSLdYqAQhBSPtI+0j7SKryhoev/wDP4jU5s5UEqYrtW41BMGyoxUkbbrY+MZhlixY59OSdvn/n+Ywg7HpL9C1KawNY4EnafgPjEoeOd5Ky/Mki4RfQagTQr1Hdw8oatneKYSmJ4sAPEVibJtWvaaACSQABUkmgAGskxisu5We2TFs0ipQths0jbzuQa+6u6lC05QtFscSgCa6paYDDaxOum8mg4RuM2sgLZVJJDTW5zbAOivDjt8ANSHRcyJkxbNKWUuJ1u3SY6z5AcAIvwQRpgQQQQBBBBAKMsc8dkeZggyxzx2R5mCAZ2bmL2V8hEkR2bmL2V8hEkAQQQQBBBBAEEEEB5mywwKsAVIIIOIIOBBG6OUZ15svZGLqC0gnktrKV1K/0O3rjrMfGUEEEVBwIOII3GJZuRwS/dINesV2HhDDJlk081VxpwwoDgPjj3R0bKOY1km4qGkn/AMM8n3GBUDgKRWyZme1nYusxZtdVRoyNgpzgcK7tcZ2rW/Jh8vWFJMwpLZmApW9QkEiusAYAFdkKJgx6/ONlKyXbJNqE97EZ4BJKh0usWqSa1JpwIjO5cRBOdUlPJFa6N+dLO0Deta0O6J0C6PsAj7FaEfCtY+x6AgPUmY4wvVG4ivxrGwzUzYe0jTTiUlerdFHfiCa0XjTHZHrNTM1phE60qVl61Q4M+4ttVfieA19GVQAAAAAKADAADUAN0akZuXoq5OybKkLdlIFG062PWxxMW4IIrIggggCCCCAIIIIBRljnjsjzMEGWOeOyPMwQDOzcxeyvkIkiOzcxeyvkIkgCCCCAIIIIAggggCCCCAIIIIAiC12OXNF2bLRxudQw7q6onggMzlDMWxzMVVpR3y2/tao+EIbX+HEwf7VoRtwdSnxW9XwEdEgibG7m9m/DqcT+pOlqPZDOfAhY1WRM0rPZiHAMyYNTvjQ+yupevXxh9BDZd6IIIIqCCCCAIIIIAggggCCCCAUZY547I8zBBljnjsjzMEAzs3MXsr5CJIVWfKnIXkeqPW4DhEnpX2Pm+0Axghd6V9j5vtB6V9j5vtAMYIXelfY+b7QelfY+b7QDGCF3pX2Pm+0HpX2Pm+0Axghd6V9j5vtB6V9j5vtAMYIXelfY+b7QelfY+b7QDGCF3pX2Pm+0HpX2Pm+0Axghd6V9j5vtB6V9j5vtAMYIXelfY+b7QelfY+b7QDGCF3pX2Pm+0HpX2Pm+0Axghd6V9j5vtB6V9j5vtAMYIXelfY+b7QelfY+b7QDGCF3pX2Pm+0HpX2Pm+0Axghd6V9j5vtB6V9j5vtAQ5Y547I8zBFDKuUquOR6vS4nhBE3H/9k="/>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GB" altLang="en-US"/>
          </a:p>
        </p:txBody>
      </p:sp>
      <p:grpSp>
        <p:nvGrpSpPr>
          <p:cNvPr id="8196" name="Group 9"/>
          <p:cNvGrpSpPr>
            <a:grpSpLocks/>
          </p:cNvGrpSpPr>
          <p:nvPr/>
        </p:nvGrpSpPr>
        <p:grpSpPr bwMode="auto">
          <a:xfrm>
            <a:off x="1239838" y="3251200"/>
            <a:ext cx="7729537" cy="5876925"/>
            <a:chOff x="1043208" y="3224043"/>
            <a:chExt cx="7213777" cy="5164339"/>
          </a:xfrm>
        </p:grpSpPr>
        <p:pic>
          <p:nvPicPr>
            <p:cNvPr id="8201"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3208" y="3224043"/>
              <a:ext cx="7213777" cy="447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TextBox 8"/>
            <p:cNvSpPr txBox="1">
              <a:spLocks noChangeArrowheads="1"/>
            </p:cNvSpPr>
            <p:nvPr/>
          </p:nvSpPr>
          <p:spPr bwMode="auto">
            <a:xfrm>
              <a:off x="2433527" y="7926717"/>
              <a:ext cx="44331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l-GR" altLang="en-US" sz="2400"/>
                <a:t>Διαδικασία σύμπλεξης </a:t>
              </a:r>
              <a:r>
                <a:rPr lang="en-GB" altLang="en-US" sz="2400"/>
                <a:t>Dog Clutch</a:t>
              </a:r>
            </a:p>
          </p:txBody>
        </p:sp>
      </p:grpSp>
      <p:grpSp>
        <p:nvGrpSpPr>
          <p:cNvPr id="8197" name="Group 14"/>
          <p:cNvGrpSpPr>
            <a:grpSpLocks/>
          </p:cNvGrpSpPr>
          <p:nvPr/>
        </p:nvGrpSpPr>
        <p:grpSpPr bwMode="auto">
          <a:xfrm>
            <a:off x="10252075" y="3251200"/>
            <a:ext cx="7131050" cy="5813425"/>
            <a:chOff x="10252641" y="3251345"/>
            <a:chExt cx="7130332" cy="5812758"/>
          </a:xfrm>
        </p:grpSpPr>
        <p:pic>
          <p:nvPicPr>
            <p:cNvPr id="8199"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52641" y="3251345"/>
              <a:ext cx="7130332" cy="535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TextBox 13"/>
            <p:cNvSpPr txBox="1">
              <a:spLocks noChangeArrowheads="1"/>
            </p:cNvSpPr>
            <p:nvPr/>
          </p:nvSpPr>
          <p:spPr bwMode="auto">
            <a:xfrm>
              <a:off x="12195215" y="8602438"/>
              <a:ext cx="3245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l-GR" altLang="en-US" sz="2400"/>
                <a:t>Μορφολογία </a:t>
              </a:r>
              <a:r>
                <a:rPr lang="en-GB" altLang="en-US" sz="2400"/>
                <a:t>Dog Clutch</a:t>
              </a:r>
            </a:p>
          </p:txBody>
        </p:sp>
      </p:grpSp>
      <p:sp>
        <p:nvSpPr>
          <p:cNvPr id="10" name="Rectangle 4"/>
          <p:cNvSpPr>
            <a:spLocks noChangeArrowheads="1"/>
          </p:cNvSpPr>
          <p:nvPr/>
        </p:nvSpPr>
        <p:spPr bwMode="auto">
          <a:xfrm>
            <a:off x="1681163" y="760413"/>
            <a:ext cx="9185275"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514350" indent="-514350" eaLnBrk="1" hangingPunct="1">
              <a:spcBef>
                <a:spcPts val="8985"/>
              </a:spcBef>
              <a:spcAft>
                <a:spcPts val="4745"/>
              </a:spcAft>
              <a:buFontTx/>
              <a:buAutoNum type="arabicPeriod"/>
              <a:defRPr/>
            </a:pPr>
            <a:r>
              <a:rPr lang="el-GR" altLang="en-US" sz="3268" dirty="0">
                <a:solidFill>
                  <a:srgbClr val="2E74B5"/>
                </a:solidFill>
                <a:latin typeface="Tahoma" panose="020B0604030504040204" pitchFamily="34" charset="0"/>
              </a:rPr>
              <a:t>Τεχνολογία Κιβωτίων Ταχυτήτων</a:t>
            </a:r>
            <a:r>
              <a:rPr lang="en-US" altLang="en-US" sz="3268" dirty="0">
                <a:solidFill>
                  <a:srgbClr val="2E74B5"/>
                </a:solidFill>
                <a:latin typeface="Tahoma" panose="020B0604030504040204" pitchFamily="34" charset="0"/>
              </a:rPr>
              <a:t/>
            </a:r>
            <a:br>
              <a:rPr lang="en-US" altLang="en-US" sz="3268" dirty="0">
                <a:solidFill>
                  <a:srgbClr val="2E74B5"/>
                </a:solidFill>
                <a:latin typeface="Tahoma" panose="020B0604030504040204" pitchFamily="34" charset="0"/>
              </a:rPr>
            </a:br>
            <a:r>
              <a:rPr lang="en-US" altLang="en-US" sz="3268" dirty="0">
                <a:solidFill>
                  <a:srgbClr val="2E74B5"/>
                </a:solidFill>
                <a:latin typeface="Tahoma" panose="020B0604030504040204" pitchFamily="34" charset="0"/>
              </a:rPr>
              <a:t> -</a:t>
            </a:r>
            <a:r>
              <a:rPr lang="el-GR" altLang="en-US" sz="3268" dirty="0">
                <a:solidFill>
                  <a:srgbClr val="2E74B5"/>
                </a:solidFill>
                <a:latin typeface="Tahoma" panose="020B0604030504040204" pitchFamily="34" charset="0"/>
              </a:rPr>
              <a:t>Χειροκίνητο </a:t>
            </a:r>
            <a:r>
              <a:rPr lang="en-GB" altLang="en-US" sz="3268" dirty="0">
                <a:solidFill>
                  <a:srgbClr val="2E74B5"/>
                </a:solidFill>
                <a:latin typeface="Tahoma" panose="020B0604030504040204" pitchFamily="34" charset="0"/>
              </a:rPr>
              <a:t>(manual)</a:t>
            </a:r>
            <a:r>
              <a:rPr lang="el-GR" altLang="en-US" sz="3268" dirty="0">
                <a:solidFill>
                  <a:srgbClr val="2E74B5"/>
                </a:solidFill>
                <a:latin typeface="Tahoma" panose="020B0604030504040204" pitchFamily="34" charset="0"/>
              </a:rPr>
              <a:t> σειριακό </a:t>
            </a:r>
            <a:r>
              <a:rPr lang="en-GB" altLang="en-US" sz="3268" dirty="0">
                <a:solidFill>
                  <a:srgbClr val="2E74B5"/>
                </a:solidFill>
                <a:latin typeface="Tahoma" panose="020B0604030504040204" pitchFamily="34" charset="0"/>
              </a:rPr>
              <a:t>(sequential) </a:t>
            </a:r>
            <a:r>
              <a:rPr lang="el-GR" altLang="en-US" sz="3268" dirty="0">
                <a:solidFill>
                  <a:srgbClr val="2E74B5"/>
                </a:solidFill>
                <a:latin typeface="Tahoma" panose="020B0604030504040204" pitchFamily="34" charset="0"/>
              </a:rPr>
              <a:t>κιβώτιο ταχυτήτων </a:t>
            </a:r>
            <a:r>
              <a:rPr lang="en-GB" altLang="en-US" sz="3268" dirty="0">
                <a:solidFill>
                  <a:srgbClr val="2E74B5"/>
                </a:solidFill>
                <a:latin typeface="Tahoma" panose="020B0604030504040204" pitchFamily="34" charset="0"/>
              </a:rPr>
              <a:t/>
            </a:r>
            <a:br>
              <a:rPr lang="en-GB" altLang="en-US" sz="3268" dirty="0">
                <a:solidFill>
                  <a:srgbClr val="2E74B5"/>
                </a:solidFill>
                <a:latin typeface="Tahoma" panose="020B0604030504040204" pitchFamily="34" charset="0"/>
              </a:rPr>
            </a:br>
            <a:r>
              <a:rPr lang="en-GB" altLang="en-US" sz="3268" dirty="0">
                <a:solidFill>
                  <a:srgbClr val="2E74B5"/>
                </a:solidFill>
                <a:latin typeface="Tahoma" panose="020B0604030504040204" pitchFamily="34" charset="0"/>
              </a:rPr>
              <a:t>  </a:t>
            </a:r>
            <a:r>
              <a:rPr lang="el-GR" altLang="en-US" sz="3268" dirty="0">
                <a:solidFill>
                  <a:srgbClr val="2E74B5"/>
                </a:solidFill>
                <a:latin typeface="Tahoma" panose="020B0604030504040204" pitchFamily="34" charset="0"/>
              </a:rPr>
              <a:t>με συμπλέκτες μορφής </a:t>
            </a:r>
            <a:r>
              <a:rPr lang="en-GB" altLang="en-US" sz="3268" dirty="0">
                <a:solidFill>
                  <a:srgbClr val="2E74B5"/>
                </a:solidFill>
                <a:latin typeface="Tahoma" panose="020B0604030504040204" pitchFamily="34" charset="0"/>
              </a:rPr>
              <a:t>(dog clutches)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616075" y="746125"/>
            <a:ext cx="14516100" cy="2106613"/>
          </a:xfrm>
          <a:prstGeom prst="rect">
            <a:avLst/>
          </a:prstGeom>
        </p:spPr>
        <p:txBody>
          <a:bodyPr>
            <a:spAutoFit/>
          </a:bodyPr>
          <a:lstStyle/>
          <a:p>
            <a:pPr marL="514350" indent="-514350" eaLnBrk="1" hangingPunct="1">
              <a:spcBef>
                <a:spcPts val="8985"/>
              </a:spcBef>
              <a:spcAft>
                <a:spcPts val="4745"/>
              </a:spcAft>
              <a:buFontTx/>
              <a:buAutoNum type="arabicPeriod"/>
              <a:defRPr/>
            </a:pPr>
            <a:r>
              <a:rPr lang="el-GR" altLang="en-US" sz="3270" dirty="0">
                <a:solidFill>
                  <a:srgbClr val="2E74B5"/>
                </a:solidFill>
                <a:latin typeface="Tahoma" panose="020B0604030504040204" pitchFamily="34" charset="0"/>
              </a:rPr>
              <a:t>Τεχνολογία Κιβωτίων Ταχυτήτων</a:t>
            </a:r>
            <a:r>
              <a:rPr lang="en-US" altLang="en-US" sz="3270" dirty="0">
                <a:solidFill>
                  <a:srgbClr val="2E74B5"/>
                </a:solidFill>
                <a:latin typeface="Tahoma" panose="020B0604030504040204" pitchFamily="34" charset="0"/>
              </a:rPr>
              <a:t/>
            </a:r>
            <a:br>
              <a:rPr lang="en-US" altLang="en-US" sz="3270" dirty="0">
                <a:solidFill>
                  <a:srgbClr val="2E74B5"/>
                </a:solidFill>
                <a:latin typeface="Tahoma" panose="020B0604030504040204" pitchFamily="34" charset="0"/>
              </a:rPr>
            </a:br>
            <a:r>
              <a:rPr lang="en-US" altLang="en-US" sz="3270" dirty="0">
                <a:solidFill>
                  <a:srgbClr val="2E74B5"/>
                </a:solidFill>
                <a:latin typeface="Tahoma" panose="020B0604030504040204" pitchFamily="34" charset="0"/>
              </a:rPr>
              <a:t> -</a:t>
            </a:r>
            <a:r>
              <a:rPr lang="el-GR" altLang="en-US" sz="3270" dirty="0">
                <a:solidFill>
                  <a:srgbClr val="2E74B5"/>
                </a:solidFill>
                <a:latin typeface="Tahoma" panose="020B0604030504040204" pitchFamily="34" charset="0"/>
              </a:rPr>
              <a:t>Χειροκίνητο </a:t>
            </a:r>
            <a:r>
              <a:rPr lang="en-GB" altLang="en-US" sz="3270" dirty="0">
                <a:solidFill>
                  <a:srgbClr val="2E74B5"/>
                </a:solidFill>
                <a:latin typeface="Tahoma" panose="020B0604030504040204" pitchFamily="34" charset="0"/>
              </a:rPr>
              <a:t>(manual)</a:t>
            </a:r>
            <a:r>
              <a:rPr lang="el-GR" altLang="en-US" sz="3270" dirty="0">
                <a:solidFill>
                  <a:srgbClr val="2E74B5"/>
                </a:solidFill>
                <a:latin typeface="Tahoma" panose="020B0604030504040204" pitchFamily="34" charset="0"/>
              </a:rPr>
              <a:t> σειριακό </a:t>
            </a:r>
            <a:r>
              <a:rPr lang="en-GB" altLang="en-US" sz="3270" dirty="0">
                <a:solidFill>
                  <a:srgbClr val="2E74B5"/>
                </a:solidFill>
                <a:latin typeface="Tahoma" panose="020B0604030504040204" pitchFamily="34" charset="0"/>
              </a:rPr>
              <a:t>(sequential) </a:t>
            </a:r>
            <a:r>
              <a:rPr lang="el-GR" altLang="en-US" sz="3270" dirty="0">
                <a:solidFill>
                  <a:srgbClr val="2E74B5"/>
                </a:solidFill>
                <a:latin typeface="Tahoma" panose="020B0604030504040204" pitchFamily="34" charset="0"/>
              </a:rPr>
              <a:t>κιβώτιο ταχυτήτων </a:t>
            </a:r>
            <a:r>
              <a:rPr lang="en-GB" altLang="en-US" sz="3270" dirty="0">
                <a:solidFill>
                  <a:srgbClr val="2E74B5"/>
                </a:solidFill>
                <a:latin typeface="Tahoma" panose="020B0604030504040204" pitchFamily="34" charset="0"/>
              </a:rPr>
              <a:t/>
            </a:r>
            <a:br>
              <a:rPr lang="en-GB" altLang="en-US" sz="3270" dirty="0">
                <a:solidFill>
                  <a:srgbClr val="2E74B5"/>
                </a:solidFill>
                <a:latin typeface="Tahoma" panose="020B0604030504040204" pitchFamily="34" charset="0"/>
              </a:rPr>
            </a:br>
            <a:r>
              <a:rPr lang="en-GB" altLang="en-US" sz="3270" dirty="0">
                <a:solidFill>
                  <a:srgbClr val="2E74B5"/>
                </a:solidFill>
                <a:latin typeface="Tahoma" panose="020B0604030504040204" pitchFamily="34" charset="0"/>
              </a:rPr>
              <a:t>  </a:t>
            </a:r>
            <a:r>
              <a:rPr lang="el-GR" altLang="en-US" sz="3270" dirty="0">
                <a:solidFill>
                  <a:srgbClr val="2E74B5"/>
                </a:solidFill>
                <a:latin typeface="Tahoma" panose="020B0604030504040204" pitchFamily="34" charset="0"/>
              </a:rPr>
              <a:t>με συμπλέκτες μορφής </a:t>
            </a:r>
            <a:r>
              <a:rPr lang="en-GB" altLang="en-US" sz="3270" dirty="0">
                <a:solidFill>
                  <a:srgbClr val="2E74B5"/>
                </a:solidFill>
                <a:latin typeface="Tahoma" panose="020B0604030504040204" pitchFamily="34" charset="0"/>
              </a:rPr>
              <a:t>(dog clutches)</a:t>
            </a:r>
            <a:br>
              <a:rPr lang="en-GB" altLang="en-US" sz="3270" dirty="0">
                <a:solidFill>
                  <a:srgbClr val="2E74B5"/>
                </a:solidFill>
                <a:latin typeface="Tahoma" panose="020B0604030504040204" pitchFamily="34" charset="0"/>
              </a:rPr>
            </a:br>
            <a:r>
              <a:rPr lang="en-GB" altLang="en-US" sz="3270" dirty="0">
                <a:solidFill>
                  <a:srgbClr val="2E74B5"/>
                </a:solidFill>
                <a:latin typeface="Tahoma" panose="020B0604030504040204" pitchFamily="34" charset="0"/>
              </a:rPr>
              <a:t> </a:t>
            </a:r>
            <a:r>
              <a:rPr lang="el-GR" altLang="en-US" sz="3270" dirty="0">
                <a:solidFill>
                  <a:srgbClr val="2E74B5"/>
                </a:solidFill>
                <a:latin typeface="Tahoma" panose="020B0604030504040204" pitchFamily="34" charset="0"/>
              </a:rPr>
              <a:t> Δευτερεύοντα συστήματα προς υπολογισμό</a:t>
            </a:r>
            <a:endParaRPr lang="en-GB" altLang="en-US" sz="3270" dirty="0">
              <a:solidFill>
                <a:srgbClr val="2E74B5"/>
              </a:solidFill>
              <a:latin typeface="Tahoma" panose="020B0604030504040204" pitchFamily="34" charset="0"/>
            </a:endParaRPr>
          </a:p>
        </p:txBody>
      </p:sp>
      <p:pic>
        <p:nvPicPr>
          <p:cNvPr id="9219"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16075" y="3416300"/>
            <a:ext cx="5718175" cy="601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85325" y="2852738"/>
            <a:ext cx="7700963" cy="679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794831" y="1189832"/>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3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616075" y="746125"/>
            <a:ext cx="14516100" cy="2609850"/>
          </a:xfrm>
          <a:prstGeom prst="rect">
            <a:avLst/>
          </a:prstGeom>
        </p:spPr>
        <p:txBody>
          <a:bodyPr>
            <a:spAutoFit/>
          </a:bodyPr>
          <a:lstStyle/>
          <a:p>
            <a:pPr marL="514350" indent="-514350" eaLnBrk="1" hangingPunct="1">
              <a:spcBef>
                <a:spcPts val="8985"/>
              </a:spcBef>
              <a:spcAft>
                <a:spcPts val="4745"/>
              </a:spcAft>
              <a:buFontTx/>
              <a:buAutoNum type="arabicPeriod"/>
              <a:defRPr/>
            </a:pPr>
            <a:r>
              <a:rPr lang="el-GR" altLang="en-US" sz="3270" dirty="0">
                <a:solidFill>
                  <a:srgbClr val="2E74B5"/>
                </a:solidFill>
                <a:latin typeface="Tahoma" panose="020B0604030504040204" pitchFamily="34" charset="0"/>
              </a:rPr>
              <a:t>Τεχνολογία Κιβωτίων Ταχυτήτων</a:t>
            </a:r>
            <a:r>
              <a:rPr lang="en-US" altLang="en-US" sz="3270" dirty="0">
                <a:solidFill>
                  <a:srgbClr val="2E74B5"/>
                </a:solidFill>
                <a:latin typeface="Tahoma" panose="020B0604030504040204" pitchFamily="34" charset="0"/>
              </a:rPr>
              <a:t/>
            </a:r>
            <a:br>
              <a:rPr lang="en-US" altLang="en-US" sz="3270" dirty="0">
                <a:solidFill>
                  <a:srgbClr val="2E74B5"/>
                </a:solidFill>
                <a:latin typeface="Tahoma" panose="020B0604030504040204" pitchFamily="34" charset="0"/>
              </a:rPr>
            </a:br>
            <a:r>
              <a:rPr lang="en-US" altLang="en-US" sz="3270" dirty="0">
                <a:solidFill>
                  <a:srgbClr val="2E74B5"/>
                </a:solidFill>
                <a:latin typeface="Tahoma" panose="020B0604030504040204" pitchFamily="34" charset="0"/>
              </a:rPr>
              <a:t> -</a:t>
            </a:r>
            <a:r>
              <a:rPr lang="el-GR" altLang="en-US" sz="3270" dirty="0">
                <a:solidFill>
                  <a:srgbClr val="2E74B5"/>
                </a:solidFill>
                <a:latin typeface="Tahoma" panose="020B0604030504040204" pitchFamily="34" charset="0"/>
              </a:rPr>
              <a:t>Χειροκίνητο </a:t>
            </a:r>
            <a:r>
              <a:rPr lang="en-GB" altLang="en-US" sz="3270" dirty="0">
                <a:solidFill>
                  <a:srgbClr val="2E74B5"/>
                </a:solidFill>
                <a:latin typeface="Tahoma" panose="020B0604030504040204" pitchFamily="34" charset="0"/>
              </a:rPr>
              <a:t>(manual)</a:t>
            </a:r>
            <a:r>
              <a:rPr lang="el-GR" altLang="en-US" sz="3270" dirty="0">
                <a:solidFill>
                  <a:srgbClr val="2E74B5"/>
                </a:solidFill>
                <a:latin typeface="Tahoma" panose="020B0604030504040204" pitchFamily="34" charset="0"/>
              </a:rPr>
              <a:t> σειριακό </a:t>
            </a:r>
            <a:r>
              <a:rPr lang="en-GB" altLang="en-US" sz="3270" dirty="0">
                <a:solidFill>
                  <a:srgbClr val="2E74B5"/>
                </a:solidFill>
                <a:latin typeface="Tahoma" panose="020B0604030504040204" pitchFamily="34" charset="0"/>
              </a:rPr>
              <a:t>(sequential) </a:t>
            </a:r>
            <a:r>
              <a:rPr lang="el-GR" altLang="en-US" sz="3270" dirty="0">
                <a:solidFill>
                  <a:srgbClr val="2E74B5"/>
                </a:solidFill>
                <a:latin typeface="Tahoma" panose="020B0604030504040204" pitchFamily="34" charset="0"/>
              </a:rPr>
              <a:t>κιβώτιο ταχυτήτων </a:t>
            </a:r>
            <a:r>
              <a:rPr lang="en-GB" altLang="en-US" sz="3270" dirty="0">
                <a:solidFill>
                  <a:srgbClr val="2E74B5"/>
                </a:solidFill>
                <a:latin typeface="Tahoma" panose="020B0604030504040204" pitchFamily="34" charset="0"/>
              </a:rPr>
              <a:t/>
            </a:r>
            <a:br>
              <a:rPr lang="en-GB" altLang="en-US" sz="3270" dirty="0">
                <a:solidFill>
                  <a:srgbClr val="2E74B5"/>
                </a:solidFill>
                <a:latin typeface="Tahoma" panose="020B0604030504040204" pitchFamily="34" charset="0"/>
              </a:rPr>
            </a:br>
            <a:r>
              <a:rPr lang="en-GB" altLang="en-US" sz="3270" dirty="0">
                <a:solidFill>
                  <a:srgbClr val="2E74B5"/>
                </a:solidFill>
                <a:latin typeface="Tahoma" panose="020B0604030504040204" pitchFamily="34" charset="0"/>
              </a:rPr>
              <a:t>  </a:t>
            </a:r>
            <a:r>
              <a:rPr lang="el-GR" altLang="en-US" sz="3270" dirty="0">
                <a:solidFill>
                  <a:srgbClr val="2E74B5"/>
                </a:solidFill>
                <a:latin typeface="Tahoma" panose="020B0604030504040204" pitchFamily="34" charset="0"/>
              </a:rPr>
              <a:t>με συμπλέκτες μορφής </a:t>
            </a:r>
            <a:r>
              <a:rPr lang="en-GB" altLang="en-US" sz="3270" dirty="0">
                <a:solidFill>
                  <a:srgbClr val="2E74B5"/>
                </a:solidFill>
                <a:latin typeface="Tahoma" panose="020B0604030504040204" pitchFamily="34" charset="0"/>
              </a:rPr>
              <a:t>(dog clutches)</a:t>
            </a:r>
            <a:br>
              <a:rPr lang="en-GB" altLang="en-US" sz="3270" dirty="0">
                <a:solidFill>
                  <a:srgbClr val="2E74B5"/>
                </a:solidFill>
                <a:latin typeface="Tahoma" panose="020B0604030504040204" pitchFamily="34" charset="0"/>
              </a:rPr>
            </a:br>
            <a:r>
              <a:rPr lang="en-GB" altLang="en-US" sz="3270" dirty="0">
                <a:solidFill>
                  <a:srgbClr val="2E74B5"/>
                </a:solidFill>
                <a:latin typeface="Tahoma" panose="020B0604030504040204" pitchFamily="34" charset="0"/>
              </a:rPr>
              <a:t> </a:t>
            </a:r>
            <a:r>
              <a:rPr lang="el-GR" altLang="en-US" sz="3270" dirty="0">
                <a:solidFill>
                  <a:srgbClr val="2E74B5"/>
                </a:solidFill>
                <a:latin typeface="Tahoma" panose="020B0604030504040204" pitchFamily="34" charset="0"/>
              </a:rPr>
              <a:t> Δευτερεύοντα συστήματα προς υπολογισμό</a:t>
            </a:r>
            <a:br>
              <a:rPr lang="el-GR" altLang="en-US" sz="3270" dirty="0">
                <a:solidFill>
                  <a:srgbClr val="2E74B5"/>
                </a:solidFill>
                <a:latin typeface="Tahoma" panose="020B0604030504040204" pitchFamily="34" charset="0"/>
              </a:rPr>
            </a:br>
            <a:r>
              <a:rPr lang="el-GR" altLang="en-US" sz="3270" dirty="0">
                <a:solidFill>
                  <a:srgbClr val="2E74B5"/>
                </a:solidFill>
                <a:latin typeface="Tahoma" panose="020B0604030504040204" pitchFamily="34" charset="0"/>
              </a:rPr>
              <a:t>  Σύστημα επιλογής σχέσης μετάδοσης (ταχύτητας)- </a:t>
            </a:r>
            <a:r>
              <a:rPr lang="en-GB" altLang="en-US" sz="3270" dirty="0">
                <a:solidFill>
                  <a:srgbClr val="2E74B5"/>
                </a:solidFill>
                <a:latin typeface="Tahoma" panose="020B0604030504040204" pitchFamily="34" charset="0"/>
              </a:rPr>
              <a:t>Forks &amp; Drum</a:t>
            </a:r>
          </a:p>
        </p:txBody>
      </p:sp>
      <p:pic>
        <p:nvPicPr>
          <p:cNvPr id="11267"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16075" y="3792538"/>
            <a:ext cx="6629400" cy="629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31263" y="4783138"/>
            <a:ext cx="9694862"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27375" y="2051050"/>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34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616075" y="746125"/>
            <a:ext cx="14516100" cy="2609850"/>
          </a:xfrm>
          <a:prstGeom prst="rect">
            <a:avLst/>
          </a:prstGeom>
        </p:spPr>
        <p:txBody>
          <a:bodyPr>
            <a:spAutoFit/>
          </a:bodyPr>
          <a:lstStyle/>
          <a:p>
            <a:pPr marL="514350" indent="-514350" eaLnBrk="1" hangingPunct="1">
              <a:spcBef>
                <a:spcPts val="8985"/>
              </a:spcBef>
              <a:spcAft>
                <a:spcPts val="4745"/>
              </a:spcAft>
              <a:buFontTx/>
              <a:buAutoNum type="arabicPeriod"/>
              <a:defRPr/>
            </a:pPr>
            <a:r>
              <a:rPr lang="el-GR" altLang="en-US" sz="3270" dirty="0">
                <a:solidFill>
                  <a:srgbClr val="2E74B5"/>
                </a:solidFill>
                <a:latin typeface="Tahoma" panose="020B0604030504040204" pitchFamily="34" charset="0"/>
              </a:rPr>
              <a:t>Τεχνολογία Κιβωτίων Ταχυτήτων</a:t>
            </a:r>
            <a:r>
              <a:rPr lang="en-US" altLang="en-US" sz="3270" dirty="0">
                <a:solidFill>
                  <a:srgbClr val="2E74B5"/>
                </a:solidFill>
                <a:latin typeface="Tahoma" panose="020B0604030504040204" pitchFamily="34" charset="0"/>
              </a:rPr>
              <a:t/>
            </a:r>
            <a:br>
              <a:rPr lang="en-US" altLang="en-US" sz="3270" dirty="0">
                <a:solidFill>
                  <a:srgbClr val="2E74B5"/>
                </a:solidFill>
                <a:latin typeface="Tahoma" panose="020B0604030504040204" pitchFamily="34" charset="0"/>
              </a:rPr>
            </a:br>
            <a:r>
              <a:rPr lang="en-US" altLang="en-US" sz="3270" dirty="0">
                <a:solidFill>
                  <a:srgbClr val="2E74B5"/>
                </a:solidFill>
                <a:latin typeface="Tahoma" panose="020B0604030504040204" pitchFamily="34" charset="0"/>
              </a:rPr>
              <a:t> -</a:t>
            </a:r>
            <a:r>
              <a:rPr lang="el-GR" altLang="en-US" sz="3270" dirty="0">
                <a:solidFill>
                  <a:srgbClr val="2E74B5"/>
                </a:solidFill>
                <a:latin typeface="Tahoma" panose="020B0604030504040204" pitchFamily="34" charset="0"/>
              </a:rPr>
              <a:t>Χειροκίνητο </a:t>
            </a:r>
            <a:r>
              <a:rPr lang="en-GB" altLang="en-US" sz="3270" dirty="0">
                <a:solidFill>
                  <a:srgbClr val="2E74B5"/>
                </a:solidFill>
                <a:latin typeface="Tahoma" panose="020B0604030504040204" pitchFamily="34" charset="0"/>
              </a:rPr>
              <a:t>(manual)</a:t>
            </a:r>
            <a:r>
              <a:rPr lang="el-GR" altLang="en-US" sz="3270" dirty="0">
                <a:solidFill>
                  <a:srgbClr val="2E74B5"/>
                </a:solidFill>
                <a:latin typeface="Tahoma" panose="020B0604030504040204" pitchFamily="34" charset="0"/>
              </a:rPr>
              <a:t> σειριακό </a:t>
            </a:r>
            <a:r>
              <a:rPr lang="en-GB" altLang="en-US" sz="3270" dirty="0">
                <a:solidFill>
                  <a:srgbClr val="2E74B5"/>
                </a:solidFill>
                <a:latin typeface="Tahoma" panose="020B0604030504040204" pitchFamily="34" charset="0"/>
              </a:rPr>
              <a:t>(sequential) </a:t>
            </a:r>
            <a:r>
              <a:rPr lang="el-GR" altLang="en-US" sz="3270" dirty="0">
                <a:solidFill>
                  <a:srgbClr val="2E74B5"/>
                </a:solidFill>
                <a:latin typeface="Tahoma" panose="020B0604030504040204" pitchFamily="34" charset="0"/>
              </a:rPr>
              <a:t>κιβώτιο ταχυτήτων </a:t>
            </a:r>
            <a:r>
              <a:rPr lang="en-GB" altLang="en-US" sz="3270" dirty="0">
                <a:solidFill>
                  <a:srgbClr val="2E74B5"/>
                </a:solidFill>
                <a:latin typeface="Tahoma" panose="020B0604030504040204" pitchFamily="34" charset="0"/>
              </a:rPr>
              <a:t/>
            </a:r>
            <a:br>
              <a:rPr lang="en-GB" altLang="en-US" sz="3270" dirty="0">
                <a:solidFill>
                  <a:srgbClr val="2E74B5"/>
                </a:solidFill>
                <a:latin typeface="Tahoma" panose="020B0604030504040204" pitchFamily="34" charset="0"/>
              </a:rPr>
            </a:br>
            <a:r>
              <a:rPr lang="en-GB" altLang="en-US" sz="3270" dirty="0">
                <a:solidFill>
                  <a:srgbClr val="2E74B5"/>
                </a:solidFill>
                <a:latin typeface="Tahoma" panose="020B0604030504040204" pitchFamily="34" charset="0"/>
              </a:rPr>
              <a:t>  </a:t>
            </a:r>
            <a:r>
              <a:rPr lang="el-GR" altLang="en-US" sz="3270" dirty="0">
                <a:solidFill>
                  <a:srgbClr val="2E74B5"/>
                </a:solidFill>
                <a:latin typeface="Tahoma" panose="020B0604030504040204" pitchFamily="34" charset="0"/>
              </a:rPr>
              <a:t>με συμπλέκτες μορφής </a:t>
            </a:r>
            <a:r>
              <a:rPr lang="en-GB" altLang="en-US" sz="3270" dirty="0">
                <a:solidFill>
                  <a:srgbClr val="2E74B5"/>
                </a:solidFill>
                <a:latin typeface="Tahoma" panose="020B0604030504040204" pitchFamily="34" charset="0"/>
              </a:rPr>
              <a:t>(dog clutches)</a:t>
            </a:r>
            <a:br>
              <a:rPr lang="en-GB" altLang="en-US" sz="3270" dirty="0">
                <a:solidFill>
                  <a:srgbClr val="2E74B5"/>
                </a:solidFill>
                <a:latin typeface="Tahoma" panose="020B0604030504040204" pitchFamily="34" charset="0"/>
              </a:rPr>
            </a:br>
            <a:r>
              <a:rPr lang="en-GB" altLang="en-US" sz="3270" dirty="0">
                <a:solidFill>
                  <a:srgbClr val="2E74B5"/>
                </a:solidFill>
                <a:latin typeface="Tahoma" panose="020B0604030504040204" pitchFamily="34" charset="0"/>
              </a:rPr>
              <a:t> </a:t>
            </a:r>
            <a:r>
              <a:rPr lang="el-GR" altLang="en-US" sz="3270" dirty="0">
                <a:solidFill>
                  <a:srgbClr val="2E74B5"/>
                </a:solidFill>
                <a:latin typeface="Tahoma" panose="020B0604030504040204" pitchFamily="34" charset="0"/>
              </a:rPr>
              <a:t> Δευτερεύοντα συστήματα προς υπολογισμό</a:t>
            </a:r>
            <a:br>
              <a:rPr lang="el-GR" altLang="en-US" sz="3270" dirty="0">
                <a:solidFill>
                  <a:srgbClr val="2E74B5"/>
                </a:solidFill>
                <a:latin typeface="Tahoma" panose="020B0604030504040204" pitchFamily="34" charset="0"/>
              </a:rPr>
            </a:br>
            <a:r>
              <a:rPr lang="el-GR" altLang="en-US" sz="3270" dirty="0">
                <a:solidFill>
                  <a:srgbClr val="2E74B5"/>
                </a:solidFill>
                <a:latin typeface="Tahoma" panose="020B0604030504040204" pitchFamily="34" charset="0"/>
              </a:rPr>
              <a:t>  Σύστημα σύμπλεξης- Πολύδισκος συμπλέκτης ξηράς τριβής</a:t>
            </a:r>
            <a:endParaRPr lang="en-GB" altLang="en-US" sz="3270" dirty="0">
              <a:solidFill>
                <a:srgbClr val="2E74B5"/>
              </a:solidFill>
              <a:latin typeface="Tahoma" panose="020B0604030504040204" pitchFamily="34" charset="0"/>
            </a:endParaRPr>
          </a:p>
        </p:txBody>
      </p:sp>
      <p:pic>
        <p:nvPicPr>
          <p:cNvPr id="13315"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7413" y="4114800"/>
            <a:ext cx="6232525" cy="586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53513" y="4457700"/>
            <a:ext cx="8272462"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27375" y="1746250"/>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7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3973</TotalTime>
  <Words>133</Words>
  <Application>Microsoft Office PowerPoint</Application>
  <PresentationFormat>Custom</PresentationFormat>
  <Paragraphs>30</Paragraphs>
  <Slides>13</Slides>
  <Notes>7</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Tahoma</vt:lpstr>
      <vt:lpstr>Office Theme</vt:lpstr>
      <vt:lpstr>ΕΘΝΙΚΟ ΜΕΤΣΟΒΙΟ ΠΟΛΥΤΕΧΝΕΙΟ ΣΧΟΛΗ ΜΗΧΑΝΟΛΟΓΩΝ ΜΗΧΑΝΙΚΩΝ   ΕΞΑΜΗΝΟ 4ο  ΣΤΟΙΧΕΙΑ ΜΗΧΑΝΩΝ ΙΙ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George</dc:creator>
  <cp:keywords/>
  <cp:lastModifiedBy>George</cp:lastModifiedBy>
  <cp:revision>233</cp:revision>
  <dcterms:modified xsi:type="dcterms:W3CDTF">2020-04-02T12:09:40Z</dcterms:modified>
</cp:coreProperties>
</file>