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9t61p+w+4XWcbHJxbSXqw==" hashData="Y1a2LTeLEzGgSjAFcEviaeYBuVnLne43uC8GHI0P00AlIE4TXIZL9p2CvRJH8g1fAqbXYlaU0FQp6BvEjKgxc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37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21845-E43E-453D-9FB1-3BF4339E55CB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954AA-ED3B-4E58-968D-A2C95A8C9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932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29F55-51E0-4C47-BE23-A4E3ECF64CC7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106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27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899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485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98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639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75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126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65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217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398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048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BD2E0-DA9B-4D2C-9F66-E2A65D33C682}" type="datetimeFigureOut">
              <a:rPr lang="el-GR" smtClean="0"/>
              <a:t>11/5/2020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1808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audio" Target="../media/media11.m4a"/><Relationship Id="rId7" Type="http://schemas.openxmlformats.org/officeDocument/2006/relationships/image" Target="../media/image27.jpg"/><Relationship Id="rId12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jpg"/><Relationship Id="rId11" Type="http://schemas.openxmlformats.org/officeDocument/2006/relationships/image" Target="../media/image24.wmf"/><Relationship Id="rId5" Type="http://schemas.openxmlformats.org/officeDocument/2006/relationships/image" Target="../media/image25.jpg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28.wmf"/><Relationship Id="rId2" Type="http://schemas.microsoft.com/office/2007/relationships/media" Target="../media/media12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audio" Target="../media/media13.m4a"/><Relationship Id="rId7" Type="http://schemas.openxmlformats.org/officeDocument/2006/relationships/oleObject" Target="../embeddings/oleObject16.bin"/><Relationship Id="rId2" Type="http://schemas.microsoft.com/office/2007/relationships/media" Target="../media/media13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34.jpeg"/><Relationship Id="rId2" Type="http://schemas.microsoft.com/office/2007/relationships/media" Target="../media/media14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8.wmf"/><Relationship Id="rId2" Type="http://schemas.microsoft.com/office/2007/relationships/media" Target="../media/media15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3.m4a"/><Relationship Id="rId7" Type="http://schemas.openxmlformats.org/officeDocument/2006/relationships/image" Target="../media/image8.jp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10.wmf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media6.m4a"/><Relationship Id="rId7" Type="http://schemas.openxmlformats.org/officeDocument/2006/relationships/image" Target="../media/image12.wmf"/><Relationship Id="rId2" Type="http://schemas.microsoft.com/office/2007/relationships/media" Target="../media/media6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audio" Target="../media/media7.m4a"/><Relationship Id="rId7" Type="http://schemas.openxmlformats.org/officeDocument/2006/relationships/image" Target="../media/image15.wmf"/><Relationship Id="rId2" Type="http://schemas.microsoft.com/office/2007/relationships/media" Target="../media/media7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17.wmf"/><Relationship Id="rId2" Type="http://schemas.microsoft.com/office/2007/relationships/media" Target="../media/media8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audio" Target="../media/media9.m4a"/><Relationship Id="rId7" Type="http://schemas.openxmlformats.org/officeDocument/2006/relationships/image" Target="../media/image19.wmf"/><Relationship Id="rId2" Type="http://schemas.microsoft.com/office/2007/relationships/media" Target="../media/media9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1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0841" y="659361"/>
            <a:ext cx="412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ΕΘΝΙΚΟ ΜΕΤΣΟΒΙΟ ΠΟΛΥΤΕΧΝΕΙΟ</a:t>
            </a:r>
          </a:p>
          <a:p>
            <a:r>
              <a:rPr lang="el-GR" sz="2000" dirty="0"/>
              <a:t>ΣΧΟΛΗ ΜΗΧΑΝΟΛΟΓΩΝ ΜΗΧΑΝΙΚΩΝ</a:t>
            </a:r>
            <a:endParaRPr lang="en-US" sz="20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1564" r="7" b="1985"/>
          <a:stretch/>
        </p:blipFill>
        <p:spPr>
          <a:xfrm>
            <a:off x="5934075" y="614927"/>
            <a:ext cx="5962650" cy="71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4" y="241866"/>
            <a:ext cx="1456647" cy="1460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1116" y="4842086"/>
            <a:ext cx="2649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2000"/>
              </a:spcBef>
            </a:pPr>
            <a:r>
              <a:rPr lang="el-GR" sz="2400" dirty="0" smtClean="0"/>
              <a:t>Χρίστος </a:t>
            </a:r>
            <a:r>
              <a:rPr lang="el-GR" sz="2400" dirty="0" err="1" smtClean="0"/>
              <a:t>Καλλίγερος</a:t>
            </a:r>
            <a:endParaRPr lang="el-GR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23997" y="2545422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dirty="0" smtClean="0"/>
              <a:t>Μεγέθη οδοντώσεων και εξειλιγμένη καμπύλη</a:t>
            </a:r>
            <a:endParaRPr lang="el-GR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4987" y="5934215"/>
            <a:ext cx="2482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/>
              <a:t>Αθήνα, </a:t>
            </a:r>
            <a:r>
              <a:rPr lang="el-GR" sz="2000" dirty="0" smtClean="0"/>
              <a:t>Απρίλιος 2020</a:t>
            </a:r>
            <a:endParaRPr lang="en-US" sz="2000" dirty="0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7" y="195790"/>
            <a:ext cx="1456944" cy="145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5"/>
    </mc:Choice>
    <mc:Fallback xmlns="">
      <p:transition spd="slow" advTm="1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Οδόντας τροχού εξειλιγμένης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/>
          <a:stretch/>
        </p:blipFill>
        <p:spPr>
          <a:xfrm>
            <a:off x="2204722" y="1678983"/>
            <a:ext cx="7782556" cy="4767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0230" y="3038558"/>
            <a:ext cx="2407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schemeClr val="bg1"/>
                </a:solidFill>
              </a:rPr>
              <a:t>Αρχικός κύκλος</a:t>
            </a:r>
            <a:endParaRPr lang="el-GR" sz="2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0691" y="5307976"/>
            <a:ext cx="2452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schemeClr val="bg1"/>
                </a:solidFill>
              </a:rPr>
              <a:t>Βασικός κύκλος</a:t>
            </a:r>
            <a:endParaRPr lang="el-GR" sz="2800" i="1" dirty="0">
              <a:solidFill>
                <a:schemeClr val="bg1"/>
              </a:solidFill>
            </a:endParaRPr>
          </a:p>
        </p:txBody>
      </p:sp>
      <p:cxnSp>
        <p:nvCxnSpPr>
          <p:cNvPr id="11" name="Ευθεία γραμμή σύνδεσης 10"/>
          <p:cNvCxnSpPr/>
          <p:nvPr/>
        </p:nvCxnSpPr>
        <p:spPr>
          <a:xfrm>
            <a:off x="8268417" y="4743823"/>
            <a:ext cx="228602" cy="6908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 flipV="1">
            <a:off x="8013940" y="3570404"/>
            <a:ext cx="368778" cy="6824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 flipH="1" flipV="1">
            <a:off x="4063042" y="3570404"/>
            <a:ext cx="388188" cy="2842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 flipV="1">
            <a:off x="5279366" y="3209033"/>
            <a:ext cx="267419" cy="4917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4451230" y="4865305"/>
            <a:ext cx="603849" cy="4426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76678" y="3010534"/>
            <a:ext cx="187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εξειλιγμένη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53154" y="2748924"/>
            <a:ext cx="187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εξειλιγμένη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0317" y="5310434"/>
            <a:ext cx="1789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τροχοειδές</a:t>
            </a:r>
            <a:endParaRPr lang="el-GR" sz="2800" dirty="0">
              <a:solidFill>
                <a:schemeClr val="bg1"/>
              </a:solidFill>
            </a:endParaRPr>
          </a:p>
        </p:txBody>
      </p:sp>
      <p:pic>
        <p:nvPicPr>
          <p:cNvPr id="12" name="Ήχος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6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379">
        <p:fade/>
      </p:transition>
    </mc:Choice>
    <mc:Fallback xmlns="">
      <p:transition spd="med" advTm="61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64079" y="3237"/>
            <a:ext cx="10515600" cy="1325563"/>
          </a:xfrm>
        </p:spPr>
        <p:txBody>
          <a:bodyPr/>
          <a:lstStyle/>
          <a:p>
            <a:r>
              <a:rPr lang="el-GR" dirty="0" smtClean="0"/>
              <a:t>Πάχος του οδόντος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6713" y="1185056"/>
            <a:ext cx="10515600" cy="4351338"/>
          </a:xfrm>
        </p:spPr>
        <p:txBody>
          <a:bodyPr/>
          <a:lstStyle/>
          <a:p>
            <a:r>
              <a:rPr lang="el-GR" dirty="0" smtClean="0"/>
              <a:t>Διάκενο στον αρχικό κύκλο:</a:t>
            </a:r>
          </a:p>
          <a:p>
            <a:r>
              <a:rPr lang="el-GR" dirty="0" smtClean="0"/>
              <a:t>Πάχος οδόντος στον αρχικό κύκλο:</a:t>
            </a:r>
          </a:p>
          <a:p>
            <a:r>
              <a:rPr lang="el-GR" dirty="0" smtClean="0"/>
              <a:t>Χάρη κατατομών: </a:t>
            </a:r>
            <a:r>
              <a:rPr lang="en-US" dirty="0" smtClean="0"/>
              <a:t>Se</a:t>
            </a:r>
          </a:p>
          <a:p>
            <a:r>
              <a:rPr lang="el-GR" dirty="0" smtClean="0"/>
              <a:t>Ακτινική χάρη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3" t="6708" r="25729" b="17211"/>
          <a:stretch/>
        </p:blipFill>
        <p:spPr>
          <a:xfrm>
            <a:off x="8801741" y="345484"/>
            <a:ext cx="3200400" cy="29519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8"/>
          <a:stretch/>
        </p:blipFill>
        <p:spPr>
          <a:xfrm>
            <a:off x="6584675" y="3452002"/>
            <a:ext cx="4905709" cy="32986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r="9860" b="15528"/>
          <a:stretch/>
        </p:blipFill>
        <p:spPr>
          <a:xfrm>
            <a:off x="974784" y="3452002"/>
            <a:ext cx="4545331" cy="3298675"/>
          </a:xfrm>
          <a:prstGeom prst="rect">
            <a:avLst/>
          </a:prstGeom>
        </p:spPr>
      </p:pic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16682"/>
              </p:ext>
            </p:extLst>
          </p:nvPr>
        </p:nvGraphicFramePr>
        <p:xfrm>
          <a:off x="4905375" y="1185056"/>
          <a:ext cx="143827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Equation" r:id="rId8" imgW="660240" imgH="228600" progId="Equation.DSMT4">
                  <p:embed/>
                </p:oleObj>
              </mc:Choice>
              <mc:Fallback>
                <p:oleObj name="Equation" r:id="rId8" imgW="6602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75" y="1185056"/>
                        <a:ext cx="1438275" cy="496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129681"/>
              </p:ext>
            </p:extLst>
          </p:nvPr>
        </p:nvGraphicFramePr>
        <p:xfrm>
          <a:off x="5822512" y="1659183"/>
          <a:ext cx="26543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Equation" r:id="rId10" imgW="1218960" imgH="253800" progId="Equation.DSMT4">
                  <p:embed/>
                </p:oleObj>
              </mc:Choice>
              <mc:Fallback>
                <p:oleObj name="Equation" r:id="rId10" imgW="12189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2512" y="1659183"/>
                        <a:ext cx="2654300" cy="552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Ήχος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043">
        <p:fade/>
      </p:transition>
    </mc:Choice>
    <mc:Fallback xmlns="">
      <p:transition spd="med" advTm="65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Πάχος του οδόντος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Πάχος οδόντος: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7"/>
          <a:stretch/>
        </p:blipFill>
        <p:spPr>
          <a:xfrm>
            <a:off x="6670851" y="1027906"/>
            <a:ext cx="5215401" cy="5149970"/>
          </a:xfrm>
          <a:prstGeom prst="rect">
            <a:avLst/>
          </a:prstGeom>
        </p:spPr>
      </p:pic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570219"/>
              </p:ext>
            </p:extLst>
          </p:nvPr>
        </p:nvGraphicFramePr>
        <p:xfrm>
          <a:off x="1192213" y="2622550"/>
          <a:ext cx="4029075" cy="306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6" imgW="1612800" imgH="1231560" progId="Equation.DSMT4">
                  <p:embed/>
                </p:oleObj>
              </mc:Choice>
              <mc:Fallback>
                <p:oleObj name="Equation" r:id="rId6" imgW="1612800" imgH="1231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213" y="2622550"/>
                        <a:ext cx="4029075" cy="3065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Ορθογώνιο 6"/>
          <p:cNvSpPr/>
          <p:nvPr/>
        </p:nvSpPr>
        <p:spPr>
          <a:xfrm>
            <a:off x="1007583" y="4432080"/>
            <a:ext cx="3650681" cy="139086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Ήχος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9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512">
        <p:fade/>
      </p:transition>
    </mc:Choice>
    <mc:Fallback xmlns="">
      <p:transition spd="med" advTm="57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Βασικά μεγέθη οδοντώσεων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86011"/>
            <a:ext cx="4268638" cy="529386"/>
          </a:xfrm>
        </p:spPr>
        <p:txBody>
          <a:bodyPr/>
          <a:lstStyle/>
          <a:p>
            <a:r>
              <a:rPr lang="el-GR" dirty="0" smtClean="0"/>
              <a:t>Βήμα στον αρχικό κύκλο:</a:t>
            </a:r>
            <a:endParaRPr lang="el-GR" dirty="0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236614"/>
              </p:ext>
            </p:extLst>
          </p:nvPr>
        </p:nvGraphicFramePr>
        <p:xfrm>
          <a:off x="2284652" y="2477587"/>
          <a:ext cx="1375734" cy="96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Equation" r:id="rId5" imgW="558720" imgH="393480" progId="Equation.DSMT4">
                  <p:embed/>
                </p:oleObj>
              </mc:Choice>
              <mc:Fallback>
                <p:oleObj name="Equation" r:id="rId5" imgW="558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652" y="2477587"/>
                        <a:ext cx="1375734" cy="967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838200" y="3517578"/>
            <a:ext cx="4268638" cy="529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Module </a:t>
            </a:r>
            <a:r>
              <a:rPr lang="el-GR" dirty="0" smtClean="0"/>
              <a:t>οδοντώσεως:</a:t>
            </a:r>
            <a:endParaRPr lang="el-GR" dirty="0"/>
          </a:p>
        </p:txBody>
      </p:sp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455814"/>
              </p:ext>
            </p:extLst>
          </p:nvPr>
        </p:nvGraphicFramePr>
        <p:xfrm>
          <a:off x="1987311" y="4046964"/>
          <a:ext cx="18462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" name="Equation" r:id="rId7" imgW="749160" imgH="393480" progId="Equation.DSMT4">
                  <p:embed/>
                </p:oleObj>
              </mc:Choice>
              <mc:Fallback>
                <p:oleObj name="Equation" r:id="rId7" imgW="749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311" y="4046964"/>
                        <a:ext cx="1846263" cy="966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571" b="26294"/>
          <a:stretch/>
        </p:blipFill>
        <p:spPr>
          <a:xfrm>
            <a:off x="5529531" y="2532992"/>
            <a:ext cx="6349042" cy="2605178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5529531" y="1886011"/>
            <a:ext cx="6349042" cy="6469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Τυποποιημένες τιμές του </a:t>
            </a:r>
            <a:r>
              <a:rPr lang="en-US" dirty="0" smtClean="0"/>
              <a:t>module </a:t>
            </a:r>
            <a:r>
              <a:rPr lang="en-US" i="1" dirty="0" smtClean="0"/>
              <a:t>m</a:t>
            </a:r>
            <a:r>
              <a:rPr lang="el-GR" dirty="0" smtClean="0"/>
              <a:t> σε </a:t>
            </a:r>
            <a:r>
              <a:rPr lang="en-US" dirty="0" smtClean="0"/>
              <a:t>mm</a:t>
            </a:r>
            <a:r>
              <a:rPr lang="el-GR" dirty="0" smtClean="0"/>
              <a:t> για οδόντες εξειλιγμένης</a:t>
            </a:r>
            <a:endParaRPr lang="el-GR" dirty="0"/>
          </a:p>
        </p:txBody>
      </p:sp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921588" y="5520458"/>
            <a:ext cx="8791755" cy="529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/>
              <a:t>Γωνία πίεσης </a:t>
            </a:r>
            <a:r>
              <a:rPr lang="el-GR" i="1" dirty="0" smtClean="0"/>
              <a:t>α</a:t>
            </a:r>
            <a:r>
              <a:rPr lang="el-GR" i="1" baseline="-25000" dirty="0" smtClean="0"/>
              <a:t>0</a:t>
            </a:r>
            <a:r>
              <a:rPr lang="el-GR" dirty="0" smtClean="0"/>
              <a:t>: τυποποιημένη (20</a:t>
            </a:r>
            <a:r>
              <a:rPr lang="el-GR" baseline="30000" dirty="0" smtClean="0"/>
              <a:t>ο</a:t>
            </a:r>
            <a:r>
              <a:rPr lang="el-GR" dirty="0" smtClean="0"/>
              <a:t>, 14.5</a:t>
            </a:r>
            <a:r>
              <a:rPr lang="el-GR" baseline="30000" dirty="0" smtClean="0"/>
              <a:t>ο</a:t>
            </a:r>
            <a:r>
              <a:rPr lang="el-GR" dirty="0" smtClean="0"/>
              <a:t>, 25</a:t>
            </a:r>
            <a:r>
              <a:rPr lang="el-GR" baseline="30000" dirty="0" smtClean="0"/>
              <a:t>ο</a:t>
            </a:r>
            <a:r>
              <a:rPr lang="el-GR" dirty="0" smtClean="0"/>
              <a:t> )</a:t>
            </a:r>
            <a:endParaRPr lang="el-GR" dirty="0"/>
          </a:p>
        </p:txBody>
      </p:sp>
      <p:pic>
        <p:nvPicPr>
          <p:cNvPr id="12" name="Ήχος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9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530">
        <p:fade/>
      </p:transition>
    </mc:Choice>
    <mc:Fallback xmlns="">
      <p:transition spd="med" advTm="57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Κύκλοι κεφαλής και </a:t>
            </a:r>
            <a:r>
              <a:rPr lang="el-GR" dirty="0" err="1" smtClean="0"/>
              <a:t>ποδός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5700623" cy="1064224"/>
          </a:xfrm>
        </p:spPr>
        <p:txBody>
          <a:bodyPr>
            <a:normAutofit/>
          </a:bodyPr>
          <a:lstStyle/>
          <a:p>
            <a:r>
              <a:rPr lang="el-GR" dirty="0" smtClean="0"/>
              <a:t>Ακτίνες και συντελεστές κεφαλής και </a:t>
            </a:r>
            <a:r>
              <a:rPr lang="el-GR" dirty="0" err="1" smtClean="0"/>
              <a:t>ποδός</a:t>
            </a:r>
            <a:r>
              <a:rPr lang="el-GR" dirty="0" smtClean="0"/>
              <a:t>:</a:t>
            </a:r>
            <a:endParaRPr lang="el-GR" dirty="0"/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383113"/>
              </p:ext>
            </p:extLst>
          </p:nvPr>
        </p:nvGraphicFramePr>
        <p:xfrm>
          <a:off x="1390261" y="3024786"/>
          <a:ext cx="3752850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5" imgW="1523880" imgH="1180800" progId="Equation.DSMT4">
                  <p:embed/>
                </p:oleObj>
              </mc:Choice>
              <mc:Fallback>
                <p:oleObj name="Equation" r:id="rId5" imgW="1523880" imgH="1180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261" y="3024786"/>
                        <a:ext cx="3752850" cy="2900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98" y="1526875"/>
            <a:ext cx="5130528" cy="5055079"/>
          </a:xfrm>
          <a:prstGeom prst="rect">
            <a:avLst/>
          </a:prstGeom>
        </p:spPr>
      </p:pic>
      <p:cxnSp>
        <p:nvCxnSpPr>
          <p:cNvPr id="8" name="Ευθεία γραμμή σύνδεσης 7"/>
          <p:cNvCxnSpPr/>
          <p:nvPr/>
        </p:nvCxnSpPr>
        <p:spPr>
          <a:xfrm>
            <a:off x="10403457" y="4537496"/>
            <a:ext cx="950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Ευθεία γραμμή σύνδεσης 8"/>
          <p:cNvCxnSpPr/>
          <p:nvPr/>
        </p:nvCxnSpPr>
        <p:spPr>
          <a:xfrm>
            <a:off x="10624868" y="3706486"/>
            <a:ext cx="1029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7277824" y="4103307"/>
            <a:ext cx="7188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6987406" y="3001791"/>
            <a:ext cx="7188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Ήχος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515">
        <p:fade/>
      </p:transition>
    </mc:Choice>
    <mc:Fallback xmlns="">
      <p:transition spd="med" advTm="36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Επιπρόσθετα βασικά μεγέθη οδοντώσεως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9386"/>
          </a:xfrm>
        </p:spPr>
        <p:txBody>
          <a:bodyPr/>
          <a:lstStyle/>
          <a:p>
            <a:r>
              <a:rPr lang="el-GR" dirty="0" smtClean="0"/>
              <a:t>Απόσταση αξόνων:</a:t>
            </a:r>
            <a:endParaRPr lang="el-GR" dirty="0"/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838200" y="3143054"/>
            <a:ext cx="10515600" cy="529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/>
              <a:t>Σχέση μετάδοσης:</a:t>
            </a:r>
            <a:endParaRPr lang="el-GR" dirty="0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622494"/>
              </p:ext>
            </p:extLst>
          </p:nvPr>
        </p:nvGraphicFramePr>
        <p:xfrm>
          <a:off x="3808623" y="2176267"/>
          <a:ext cx="4124325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Equation" r:id="rId5" imgW="1676160" imgH="393480" progId="Equation.DSMT4">
                  <p:embed/>
                </p:oleObj>
              </mc:Choice>
              <mc:Fallback>
                <p:oleObj name="Equation" r:id="rId5" imgW="1676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8623" y="2176267"/>
                        <a:ext cx="4124325" cy="966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495211"/>
              </p:ext>
            </p:extLst>
          </p:nvPr>
        </p:nvGraphicFramePr>
        <p:xfrm>
          <a:off x="4371391" y="3525789"/>
          <a:ext cx="2998787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Equation" r:id="rId7" imgW="1218960" imgH="431640" progId="Equation.DSMT4">
                  <p:embed/>
                </p:oleObj>
              </mc:Choice>
              <mc:Fallback>
                <p:oleObj name="Equation" r:id="rId7" imgW="12189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391" y="3525789"/>
                        <a:ext cx="2998787" cy="1060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838200" y="4770571"/>
            <a:ext cx="3673415" cy="529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Diametral</a:t>
            </a:r>
            <a:r>
              <a:rPr lang="en-US" dirty="0" smtClean="0"/>
              <a:t> pitch:</a:t>
            </a:r>
            <a:endParaRPr lang="el-GR" dirty="0"/>
          </a:p>
        </p:txBody>
      </p:sp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035311"/>
              </p:ext>
            </p:extLst>
          </p:nvPr>
        </p:nvGraphicFramePr>
        <p:xfrm>
          <a:off x="1358840" y="5484289"/>
          <a:ext cx="315277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Equation" r:id="rId9" imgW="1282680" imgH="431640" progId="Equation.DSMT4">
                  <p:embed/>
                </p:oleObj>
              </mc:Choice>
              <mc:Fallback>
                <p:oleObj name="Equation" r:id="rId9" imgW="1282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840" y="5484289"/>
                        <a:ext cx="3152775" cy="1060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6606397" y="4770571"/>
            <a:ext cx="3673415" cy="529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Circular pitch:</a:t>
            </a:r>
            <a:endParaRPr lang="el-GR" dirty="0"/>
          </a:p>
        </p:txBody>
      </p:sp>
      <p:graphicFrame>
        <p:nvGraphicFramePr>
          <p:cNvPr id="10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406339"/>
              </p:ext>
            </p:extLst>
          </p:nvPr>
        </p:nvGraphicFramePr>
        <p:xfrm>
          <a:off x="7154863" y="5499100"/>
          <a:ext cx="3371850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7" name="Equation" r:id="rId11" imgW="1371600" imgH="419040" progId="Equation.DSMT4">
                  <p:embed/>
                </p:oleObj>
              </mc:Choice>
              <mc:Fallback>
                <p:oleObj name="Equation" r:id="rId11" imgW="13716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863" y="5499100"/>
                        <a:ext cx="3371850" cy="1030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Ήχος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4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466">
        <p:fade/>
      </p:transition>
    </mc:Choice>
    <mc:Fallback xmlns="">
      <p:transition spd="med" advTm="55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εξειλιγμένη καμπύλη (</a:t>
            </a:r>
            <a:r>
              <a:rPr lang="en-US" dirty="0" smtClean="0"/>
              <a:t>involute curve)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598" y="2025620"/>
            <a:ext cx="5810804" cy="3951347"/>
          </a:xfrm>
          <a:prstGeom prst="rect">
            <a:avLst/>
          </a:prstGeom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19">
        <p:fade/>
      </p:transition>
    </mc:Choice>
    <mc:Fallback xmlns="">
      <p:transition spd="med" advTm="19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5778980" y="1377089"/>
            <a:ext cx="5919158" cy="986549"/>
          </a:xfrm>
        </p:spPr>
        <p:txBody>
          <a:bodyPr/>
          <a:lstStyle/>
          <a:p>
            <a:r>
              <a:rPr lang="el-GR" dirty="0" smtClean="0"/>
              <a:t>Εξίσωση κατατομής οδόντος κανόνα (ευθεία γραμμή)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u="sng" dirty="0" smtClean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5505" y="0"/>
            <a:ext cx="10515600" cy="1325563"/>
          </a:xfrm>
        </p:spPr>
        <p:txBody>
          <a:bodyPr/>
          <a:lstStyle/>
          <a:p>
            <a:r>
              <a:rPr lang="el-GR" dirty="0" smtClean="0"/>
              <a:t>Κοπτικός κανόνας τροχών εξειλιγμένης</a:t>
            </a:r>
            <a:endParaRPr lang="el-GR" dirty="0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953193"/>
              </p:ext>
            </p:extLst>
          </p:nvPr>
        </p:nvGraphicFramePr>
        <p:xfrm>
          <a:off x="7288213" y="2312988"/>
          <a:ext cx="2894012" cy="178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5" imgW="1193760" imgH="736560" progId="Equation.DSMT4">
                  <p:embed/>
                </p:oleObj>
              </mc:Choice>
              <mc:Fallback>
                <p:oleObj name="Equation" r:id="rId5" imgW="1193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8213" y="2312988"/>
                        <a:ext cx="2894012" cy="1782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3812" r="52573" b="15532"/>
          <a:stretch/>
        </p:blipFill>
        <p:spPr>
          <a:xfrm>
            <a:off x="512681" y="1377089"/>
            <a:ext cx="4067946" cy="4890781"/>
          </a:xfrm>
          <a:prstGeom prst="rect">
            <a:avLst/>
          </a:prstGeom>
        </p:spPr>
      </p:pic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994709"/>
              </p:ext>
            </p:extLst>
          </p:nvPr>
        </p:nvGraphicFramePr>
        <p:xfrm>
          <a:off x="6824601" y="4738809"/>
          <a:ext cx="3820395" cy="179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8" imgW="1676160" imgH="787320" progId="Equation.DSMT4">
                  <p:embed/>
                </p:oleObj>
              </mc:Choice>
              <mc:Fallback>
                <p:oleObj name="Equation" r:id="rId8" imgW="16761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01" y="4738809"/>
                        <a:ext cx="3820395" cy="1791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Θέση περιεχομένου 5"/>
          <p:cNvSpPr txBox="1">
            <a:spLocks/>
          </p:cNvSpPr>
          <p:nvPr/>
        </p:nvSpPr>
        <p:spPr>
          <a:xfrm>
            <a:off x="5778979" y="4186092"/>
            <a:ext cx="5919158" cy="66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/>
              <a:t>Μετατόπιση κανόνα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u="sng" dirty="0" smtClean="0"/>
          </a:p>
        </p:txBody>
      </p:sp>
      <p:pic>
        <p:nvPicPr>
          <p:cNvPr id="11" name="Ήχος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009">
        <p:fade/>
      </p:transition>
    </mc:Choice>
    <mc:Fallback xmlns="">
      <p:transition spd="med" advTm="53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Τροχιά επαφών τροχών εξειλιγμένης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24277"/>
          </a:xfrm>
        </p:spPr>
        <p:txBody>
          <a:bodyPr/>
          <a:lstStyle/>
          <a:p>
            <a:r>
              <a:rPr lang="el-GR" dirty="0" smtClean="0"/>
              <a:t>Συντεταγμένες τροχιάς επαφών:</a:t>
            </a:r>
            <a:endParaRPr lang="el-GR" dirty="0"/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815784"/>
              </p:ext>
            </p:extLst>
          </p:nvPr>
        </p:nvGraphicFramePr>
        <p:xfrm>
          <a:off x="379168" y="2449902"/>
          <a:ext cx="10775951" cy="408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5" imgW="4444920" imgH="1688760" progId="Equation.DSMT4">
                  <p:embed/>
                </p:oleObj>
              </mc:Choice>
              <mc:Fallback>
                <p:oleObj name="Equation" r:id="rId5" imgW="4444920" imgH="1688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168" y="2449902"/>
                        <a:ext cx="10775951" cy="4087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Ορθογώνιο 4"/>
          <p:cNvSpPr/>
          <p:nvPr/>
        </p:nvSpPr>
        <p:spPr>
          <a:xfrm>
            <a:off x="3053751" y="5702060"/>
            <a:ext cx="2199736" cy="577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7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105">
        <p:fade/>
      </p:transition>
    </mc:Choice>
    <mc:Fallback xmlns="">
      <p:transition spd="med" advTm="47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9220" cy="1325563"/>
          </a:xfrm>
        </p:spPr>
        <p:txBody>
          <a:bodyPr/>
          <a:lstStyle/>
          <a:p>
            <a:r>
              <a:rPr lang="el-GR" dirty="0" smtClean="0"/>
              <a:t>Σχεδίαση εξειλιγμένης καμπύλης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5407325" cy="4351338"/>
          </a:xfrm>
        </p:spPr>
        <p:txBody>
          <a:bodyPr/>
          <a:lstStyle/>
          <a:p>
            <a:r>
              <a:rPr lang="el-GR" dirty="0" smtClean="0"/>
              <a:t>Η ευθεία </a:t>
            </a:r>
            <a:r>
              <a:rPr lang="en-US" dirty="0" err="1" smtClean="0"/>
              <a:t>G</a:t>
            </a:r>
            <a:r>
              <a:rPr lang="en-US" i="1" dirty="0" err="1" smtClean="0"/>
              <a:t>x</a:t>
            </a:r>
            <a:r>
              <a:rPr lang="en-US" dirty="0" smtClean="0"/>
              <a:t> </a:t>
            </a:r>
            <a:r>
              <a:rPr lang="el-GR" dirty="0" err="1" smtClean="0"/>
              <a:t>κυλίεται</a:t>
            </a:r>
            <a:r>
              <a:rPr lang="el-GR" dirty="0" smtClean="0"/>
              <a:t> επί το βασικού κύκλου (Ο,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g</a:t>
            </a:r>
            <a:r>
              <a:rPr lang="en-US" dirty="0" smtClean="0"/>
              <a:t>) </a:t>
            </a:r>
            <a:r>
              <a:rPr lang="el-GR" dirty="0" smtClean="0"/>
              <a:t>και το σημείο </a:t>
            </a:r>
            <a:r>
              <a:rPr lang="en-US" dirty="0" smtClean="0"/>
              <a:t>G </a:t>
            </a:r>
            <a:r>
              <a:rPr lang="el-GR" dirty="0" smtClean="0"/>
              <a:t>διαγράφει την εξειλιγμένη </a:t>
            </a:r>
            <a:r>
              <a:rPr lang="en-US" dirty="0" smtClean="0"/>
              <a:t>GB.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5661" r="3625" b="6541"/>
          <a:stretch/>
        </p:blipFill>
        <p:spPr>
          <a:xfrm>
            <a:off x="6245525" y="2027207"/>
            <a:ext cx="5392191" cy="3752491"/>
          </a:xfrm>
          <a:prstGeom prst="rect">
            <a:avLst/>
          </a:prstGeom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124298"/>
              </p:ext>
            </p:extLst>
          </p:nvPr>
        </p:nvGraphicFramePr>
        <p:xfrm>
          <a:off x="1635244" y="4046508"/>
          <a:ext cx="2785477" cy="133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Equation" r:id="rId6" imgW="1002960" imgH="482400" progId="Equation.DSMT4">
                  <p:embed/>
                </p:oleObj>
              </mc:Choice>
              <mc:Fallback>
                <p:oleObj name="Equation" r:id="rId6" imgW="10029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244" y="4046508"/>
                        <a:ext cx="2785477" cy="1336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441">
        <p:fade/>
      </p:transition>
    </mc:Choice>
    <mc:Fallback xmlns="">
      <p:transition spd="med" advTm="59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8230" cy="1325563"/>
          </a:xfrm>
        </p:spPr>
        <p:txBody>
          <a:bodyPr/>
          <a:lstStyle/>
          <a:p>
            <a:r>
              <a:rPr lang="el-GR" dirty="0"/>
              <a:t>Συνάρτηση της εξειλιγμένης (</a:t>
            </a:r>
            <a:r>
              <a:rPr lang="en-US" dirty="0"/>
              <a:t>involute function)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17431" y="3990858"/>
            <a:ext cx="4734464" cy="1081477"/>
          </a:xfrm>
        </p:spPr>
        <p:txBody>
          <a:bodyPr/>
          <a:lstStyle/>
          <a:p>
            <a:r>
              <a:rPr lang="el-GR" dirty="0" smtClean="0"/>
              <a:t>Συνάρτηση εξειλιγμένης: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58" b="1508"/>
          <a:stretch/>
        </p:blipFill>
        <p:spPr>
          <a:xfrm>
            <a:off x="7867292" y="1777041"/>
            <a:ext cx="3657600" cy="4287328"/>
          </a:xfrm>
          <a:prstGeom prst="rect">
            <a:avLst/>
          </a:prstGeom>
        </p:spPr>
      </p:pic>
      <p:cxnSp>
        <p:nvCxnSpPr>
          <p:cNvPr id="6" name="Ευθεία γραμμή σύνδεσης 5"/>
          <p:cNvCxnSpPr/>
          <p:nvPr/>
        </p:nvCxnSpPr>
        <p:spPr>
          <a:xfrm>
            <a:off x="9480431" y="3990858"/>
            <a:ext cx="189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9675961" y="4307157"/>
            <a:ext cx="189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224750"/>
              </p:ext>
            </p:extLst>
          </p:nvPr>
        </p:nvGraphicFramePr>
        <p:xfrm>
          <a:off x="1398379" y="2051619"/>
          <a:ext cx="5071433" cy="1454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6" imgW="2031840" imgH="583920" progId="Equation.DSMT4">
                  <p:embed/>
                </p:oleObj>
              </mc:Choice>
              <mc:Fallback>
                <p:oleObj name="Equation" r:id="rId6" imgW="20318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379" y="2051619"/>
                        <a:ext cx="5071433" cy="1454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Αντικείμενο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598169"/>
              </p:ext>
            </p:extLst>
          </p:nvPr>
        </p:nvGraphicFramePr>
        <p:xfrm>
          <a:off x="1889395" y="4948104"/>
          <a:ext cx="4089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Equation" r:id="rId8" imgW="1638000" imgH="203040" progId="Equation.DSMT4">
                  <p:embed/>
                </p:oleObj>
              </mc:Choice>
              <mc:Fallback>
                <p:oleObj name="Equation" r:id="rId8" imgW="1638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395" y="4948104"/>
                        <a:ext cx="4089400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Ήχος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4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083">
        <p:fade/>
      </p:transition>
    </mc:Choice>
    <mc:Fallback xmlns="">
      <p:transition spd="med" advTm="71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Βασικά μεγέθη εξειλιγμένης καμπύλης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6442494" cy="900322"/>
          </a:xfrm>
        </p:spPr>
        <p:txBody>
          <a:bodyPr/>
          <a:lstStyle/>
          <a:p>
            <a:r>
              <a:rPr lang="el-GR" dirty="0" smtClean="0"/>
              <a:t>Απόσταση σημείου εξειλιγμένης από κέντρο τροχού: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58" b="1508"/>
          <a:stretch/>
        </p:blipFill>
        <p:spPr>
          <a:xfrm>
            <a:off x="7867292" y="1777041"/>
            <a:ext cx="3657600" cy="4287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6747" y="4321834"/>
            <a:ext cx="30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ο</a:t>
            </a:r>
            <a:endParaRPr lang="el-GR" sz="2800" dirty="0">
              <a:solidFill>
                <a:schemeClr val="bg1"/>
              </a:solidFill>
            </a:endParaRPr>
          </a:p>
        </p:txBody>
      </p:sp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5240"/>
              </p:ext>
            </p:extLst>
          </p:nvPr>
        </p:nvGraphicFramePr>
        <p:xfrm>
          <a:off x="2939122" y="2725947"/>
          <a:ext cx="148907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Equation" r:id="rId6" imgW="596880" imgH="419040" progId="Equation.DSMT4">
                  <p:embed/>
                </p:oleObj>
              </mc:Choice>
              <mc:Fallback>
                <p:oleObj name="Equation" r:id="rId6" imgW="5968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9122" y="2725947"/>
                        <a:ext cx="1489075" cy="1041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838200" y="3944732"/>
            <a:ext cx="6442494" cy="900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/>
              <a:t>Ακτίνα καμπυλότητας σημείου εξειλιγμένης:</a:t>
            </a:r>
            <a:endParaRPr lang="el-GR" dirty="0"/>
          </a:p>
        </p:txBody>
      </p:sp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726940"/>
              </p:ext>
            </p:extLst>
          </p:nvPr>
        </p:nvGraphicFramePr>
        <p:xfrm>
          <a:off x="2304915" y="5175250"/>
          <a:ext cx="2757488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Equation" r:id="rId8" imgW="1104840" imgH="266400" progId="Equation.DSMT4">
                  <p:embed/>
                </p:oleObj>
              </mc:Choice>
              <mc:Fallback>
                <p:oleObj name="Equation" r:id="rId8" imgW="11048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915" y="5175250"/>
                        <a:ext cx="2757488" cy="6619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Ήχος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176">
        <p:fade/>
      </p:transition>
    </mc:Choice>
    <mc:Fallback xmlns="">
      <p:transition spd="med" advTm="24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Αρχικός κύκλος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838200" y="1825625"/>
            <a:ext cx="5528094" cy="4351338"/>
          </a:xfrm>
        </p:spPr>
        <p:txBody>
          <a:bodyPr/>
          <a:lstStyle/>
          <a:p>
            <a:r>
              <a:rPr lang="el-GR" dirty="0" smtClean="0"/>
              <a:t>Σημείο κυλίσεως στον αρχικό κύκλο:</a:t>
            </a:r>
          </a:p>
          <a:p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91" y="69011"/>
            <a:ext cx="5369737" cy="6693129"/>
          </a:xfrm>
          <a:prstGeom prst="rect">
            <a:avLst/>
          </a:prstGeom>
        </p:spPr>
      </p:pic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536548"/>
              </p:ext>
            </p:extLst>
          </p:nvPr>
        </p:nvGraphicFramePr>
        <p:xfrm>
          <a:off x="2222500" y="3286125"/>
          <a:ext cx="1966913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Equation" r:id="rId6" imgW="787320" imgH="698400" progId="Equation.DSMT4">
                  <p:embed/>
                </p:oleObj>
              </mc:Choice>
              <mc:Fallback>
                <p:oleObj name="Equation" r:id="rId6" imgW="78732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3286125"/>
                        <a:ext cx="1966913" cy="173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Ήχος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174">
        <p:fade/>
      </p:transition>
    </mc:Choice>
    <mc:Fallback xmlns="">
      <p:transition spd="med" advTm="56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Μέτρο της οδοντώσεως (</a:t>
            </a:r>
            <a:r>
              <a:rPr lang="en-US" dirty="0" smtClean="0"/>
              <a:t>module)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22872" y="1951958"/>
            <a:ext cx="3250721" cy="627482"/>
          </a:xfrm>
        </p:spPr>
        <p:txBody>
          <a:bodyPr/>
          <a:lstStyle/>
          <a:p>
            <a:r>
              <a:rPr lang="el-GR" dirty="0" smtClean="0"/>
              <a:t>Ισότητα βήματος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t="8648" r="12719" b="12347"/>
          <a:stretch/>
        </p:blipFill>
        <p:spPr>
          <a:xfrm>
            <a:off x="6176513" y="2061713"/>
            <a:ext cx="5422959" cy="3398808"/>
          </a:xfrm>
          <a:prstGeom prst="rect">
            <a:avLst/>
          </a:prstGeom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385110"/>
              </p:ext>
            </p:extLst>
          </p:nvPr>
        </p:nvGraphicFramePr>
        <p:xfrm>
          <a:off x="2706557" y="2714377"/>
          <a:ext cx="1667036" cy="61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557" y="2714377"/>
                        <a:ext cx="1667036" cy="6106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434994"/>
              </p:ext>
            </p:extLst>
          </p:nvPr>
        </p:nvGraphicFramePr>
        <p:xfrm>
          <a:off x="2346825" y="4269242"/>
          <a:ext cx="2049862" cy="107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Equation" r:id="rId8" imgW="749160" imgH="393480" progId="Equation.DSMT4">
                  <p:embed/>
                </p:oleObj>
              </mc:Choice>
              <mc:Fallback>
                <p:oleObj name="Equation" r:id="rId8" imgW="749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6825" y="4269242"/>
                        <a:ext cx="2049862" cy="10735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1145966" y="3582335"/>
            <a:ext cx="3250721" cy="627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Module</a:t>
            </a:r>
            <a:r>
              <a:rPr lang="el-GR" dirty="0" smtClean="0"/>
              <a:t>:</a:t>
            </a:r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1852972" y="4142909"/>
            <a:ext cx="3037567" cy="13262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Ήχος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881">
        <p:fade/>
      </p:transition>
    </mc:Choice>
    <mc:Fallback xmlns="">
      <p:transition spd="med" advTm="69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3563</TotalTime>
  <Words>212</Words>
  <Application>Microsoft Office PowerPoint</Application>
  <PresentationFormat>Widescreen</PresentationFormat>
  <Paragraphs>52</Paragraphs>
  <Slides>15</Slides>
  <Notes>1</Notes>
  <HiddenSlides>0</HiddenSlides>
  <MMClips>15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Equation</vt:lpstr>
      <vt:lpstr>PowerPoint Presentation</vt:lpstr>
      <vt:lpstr>Η εξειλιγμένη καμπύλη (involute curve)</vt:lpstr>
      <vt:lpstr>Κοπτικός κανόνας τροχών εξειλιγμένης</vt:lpstr>
      <vt:lpstr>Τροχιά επαφών τροχών εξειλιγμένης </vt:lpstr>
      <vt:lpstr>Σχεδίαση εξειλιγμένης καμπύλης</vt:lpstr>
      <vt:lpstr>Συνάρτηση της εξειλιγμένης (involute function)</vt:lpstr>
      <vt:lpstr>Βασικά μεγέθη εξειλιγμένης καμπύλης</vt:lpstr>
      <vt:lpstr>Αρχικός κύκλος</vt:lpstr>
      <vt:lpstr>Μέτρο της οδοντώσεως (module)</vt:lpstr>
      <vt:lpstr>Οδόντας τροχού εξειλιγμένης</vt:lpstr>
      <vt:lpstr>Πάχος του οδόντος</vt:lpstr>
      <vt:lpstr>Πάχος του οδόντος</vt:lpstr>
      <vt:lpstr>Βασικά μεγέθη οδοντώσεων</vt:lpstr>
      <vt:lpstr>Κύκλοι κεφαλής και ποδός</vt:lpstr>
      <vt:lpstr>Επιπρόσθετα βασικά μεγέθη οδοντώσεως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George</cp:lastModifiedBy>
  <cp:revision>99</cp:revision>
  <dcterms:created xsi:type="dcterms:W3CDTF">2020-04-03T13:21:44Z</dcterms:created>
  <dcterms:modified xsi:type="dcterms:W3CDTF">2020-05-11T09:26:50Z</dcterms:modified>
</cp:coreProperties>
</file>