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8"/>
  </p:notesMasterIdLst>
  <p:sldIdLst>
    <p:sldId id="256" r:id="rId2"/>
    <p:sldId id="257" r:id="rId3"/>
    <p:sldId id="259" r:id="rId4"/>
    <p:sldId id="260" r:id="rId5"/>
    <p:sldId id="261" r:id="rId6"/>
    <p:sldId id="262" r:id="rId7"/>
    <p:sldId id="263" r:id="rId8"/>
    <p:sldId id="265" r:id="rId9"/>
    <p:sldId id="266" r:id="rId10"/>
    <p:sldId id="267" r:id="rId11"/>
    <p:sldId id="268" r:id="rId12"/>
    <p:sldId id="269" r:id="rId13"/>
    <p:sldId id="270" r:id="rId14"/>
    <p:sldId id="271" r:id="rId15"/>
    <p:sldId id="272" r:id="rId16"/>
    <p:sldId id="273" r:id="rId1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NPdDJ2jkPsgYI/tk7IgXaw==" hashData="vcVDF+3+tYXix3oazzL1Rc1W18q8jrsmhJ0F8HRmuH7xK+800xIEmyrFdqW/pdak2zFrpWPYlKk7hc0ClyrcU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40" autoAdjust="0"/>
  </p:normalViewPr>
  <p:slideViewPr>
    <p:cSldViewPr snapToGrid="0">
      <p:cViewPr varScale="1">
        <p:scale>
          <a:sx n="70" d="100"/>
          <a:sy n="70" d="100"/>
        </p:scale>
        <p:origin x="106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605075-E880-41BA-B060-35DF898E6BE3}" type="datetimeFigureOut">
              <a:rPr lang="el-GR" smtClean="0"/>
              <a:t>1/4/2020</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F29F55-51E0-4C47-BE23-A4E3ECF64CC7}" type="slidenum">
              <a:rPr lang="el-GR" smtClean="0"/>
              <a:t>‹#›</a:t>
            </a:fld>
            <a:endParaRPr lang="el-GR"/>
          </a:p>
        </p:txBody>
      </p:sp>
    </p:spTree>
    <p:extLst>
      <p:ext uri="{BB962C8B-B14F-4D97-AF65-F5344CB8AC3E}">
        <p14:creationId xmlns:p14="http://schemas.microsoft.com/office/powerpoint/2010/main" val="20398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Μία από τις πιο</a:t>
            </a:r>
            <a:r>
              <a:rPr lang="el-GR" baseline="0" dirty="0" smtClean="0"/>
              <a:t> σημαντικές υπό-κατηγορίες των μετωπικών οδοντωτών τροχών, αφορούν τους τροχούς με ελικοειδή οδόντωση, οι οποίοι αναπτύχθηκαν με σκοπό να περιορίσουν τα βασικά μειονεκτήματα που παρουσιάζουν κατά τη λειτουργία τους οι τροχοί με ευθεία οδόντωση.</a:t>
            </a:r>
            <a:endParaRPr lang="el-GR" dirty="0"/>
          </a:p>
        </p:txBody>
      </p:sp>
      <p:sp>
        <p:nvSpPr>
          <p:cNvPr id="4" name="Θέση αριθμού διαφάνειας 3"/>
          <p:cNvSpPr>
            <a:spLocks noGrp="1"/>
          </p:cNvSpPr>
          <p:nvPr>
            <p:ph type="sldNum" sz="quarter" idx="10"/>
          </p:nvPr>
        </p:nvSpPr>
        <p:spPr/>
        <p:txBody>
          <a:bodyPr/>
          <a:lstStyle/>
          <a:p>
            <a:fld id="{D7F29F55-51E0-4C47-BE23-A4E3ECF64CC7}" type="slidenum">
              <a:rPr lang="el-GR" smtClean="0"/>
              <a:t>1</a:t>
            </a:fld>
            <a:endParaRPr lang="el-GR"/>
          </a:p>
        </p:txBody>
      </p:sp>
    </p:spTree>
    <p:extLst>
      <p:ext uri="{BB962C8B-B14F-4D97-AF65-F5344CB8AC3E}">
        <p14:creationId xmlns:p14="http://schemas.microsoft.com/office/powerpoint/2010/main" val="4294422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Οι τυποποιημένοι</a:t>
            </a:r>
            <a:r>
              <a:rPr lang="el-GR" baseline="0" dirty="0" smtClean="0"/>
              <a:t> τροχοί </a:t>
            </a:r>
            <a:endParaRPr lang="el-GR" dirty="0"/>
          </a:p>
        </p:txBody>
      </p:sp>
      <p:sp>
        <p:nvSpPr>
          <p:cNvPr id="4" name="Θέση αριθμού διαφάνειας 3"/>
          <p:cNvSpPr>
            <a:spLocks noGrp="1"/>
          </p:cNvSpPr>
          <p:nvPr>
            <p:ph type="sldNum" sz="quarter" idx="10"/>
          </p:nvPr>
        </p:nvSpPr>
        <p:spPr/>
        <p:txBody>
          <a:bodyPr/>
          <a:lstStyle/>
          <a:p>
            <a:fld id="{D7F29F55-51E0-4C47-BE23-A4E3ECF64CC7}" type="slidenum">
              <a:rPr lang="el-GR" smtClean="0"/>
              <a:t>2</a:t>
            </a:fld>
            <a:endParaRPr lang="el-GR"/>
          </a:p>
        </p:txBody>
      </p:sp>
    </p:spTree>
    <p:extLst>
      <p:ext uri="{BB962C8B-B14F-4D97-AF65-F5344CB8AC3E}">
        <p14:creationId xmlns:p14="http://schemas.microsoft.com/office/powerpoint/2010/main" val="3549324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BF5137A2-C6C2-4DA1-A176-80BE1352A661}" type="datetimeFigureOut">
              <a:rPr lang="el-GR" smtClean="0"/>
              <a:t>1/4/2020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526B401-9877-43A4-899F-D7D3F951CE3F}" type="slidenum">
              <a:rPr lang="el-GR" smtClean="0"/>
              <a:t>‹#›</a:t>
            </a:fld>
            <a:endParaRPr lang="el-GR"/>
          </a:p>
        </p:txBody>
      </p:sp>
    </p:spTree>
    <p:extLst>
      <p:ext uri="{BB962C8B-B14F-4D97-AF65-F5344CB8AC3E}">
        <p14:creationId xmlns:p14="http://schemas.microsoft.com/office/powerpoint/2010/main" val="2846773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BF5137A2-C6C2-4DA1-A176-80BE1352A661}" type="datetimeFigureOut">
              <a:rPr lang="el-GR" smtClean="0"/>
              <a:t>1/4/2020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526B401-9877-43A4-899F-D7D3F951CE3F}" type="slidenum">
              <a:rPr lang="el-GR" smtClean="0"/>
              <a:t>‹#›</a:t>
            </a:fld>
            <a:endParaRPr lang="el-GR"/>
          </a:p>
        </p:txBody>
      </p:sp>
    </p:spTree>
    <p:extLst>
      <p:ext uri="{BB962C8B-B14F-4D97-AF65-F5344CB8AC3E}">
        <p14:creationId xmlns:p14="http://schemas.microsoft.com/office/powerpoint/2010/main" val="1745498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BF5137A2-C6C2-4DA1-A176-80BE1352A661}" type="datetimeFigureOut">
              <a:rPr lang="el-GR" smtClean="0"/>
              <a:t>1/4/2020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526B401-9877-43A4-899F-D7D3F951CE3F}" type="slidenum">
              <a:rPr lang="el-GR" smtClean="0"/>
              <a:t>‹#›</a:t>
            </a:fld>
            <a:endParaRPr lang="el-GR"/>
          </a:p>
        </p:txBody>
      </p:sp>
    </p:spTree>
    <p:extLst>
      <p:ext uri="{BB962C8B-B14F-4D97-AF65-F5344CB8AC3E}">
        <p14:creationId xmlns:p14="http://schemas.microsoft.com/office/powerpoint/2010/main" val="1371960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BF5137A2-C6C2-4DA1-A176-80BE1352A661}" type="datetimeFigureOut">
              <a:rPr lang="el-GR" smtClean="0"/>
              <a:t>1/4/2020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526B401-9877-43A4-899F-D7D3F951CE3F}" type="slidenum">
              <a:rPr lang="el-GR" smtClean="0"/>
              <a:t>‹#›</a:t>
            </a:fld>
            <a:endParaRPr lang="el-GR"/>
          </a:p>
        </p:txBody>
      </p:sp>
    </p:spTree>
    <p:extLst>
      <p:ext uri="{BB962C8B-B14F-4D97-AF65-F5344CB8AC3E}">
        <p14:creationId xmlns:p14="http://schemas.microsoft.com/office/powerpoint/2010/main" val="980496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BF5137A2-C6C2-4DA1-A176-80BE1352A661}" type="datetimeFigureOut">
              <a:rPr lang="el-GR" smtClean="0"/>
              <a:t>1/4/2020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526B401-9877-43A4-899F-D7D3F951CE3F}" type="slidenum">
              <a:rPr lang="el-GR" smtClean="0"/>
              <a:t>‹#›</a:t>
            </a:fld>
            <a:endParaRPr lang="el-GR"/>
          </a:p>
        </p:txBody>
      </p:sp>
    </p:spTree>
    <p:extLst>
      <p:ext uri="{BB962C8B-B14F-4D97-AF65-F5344CB8AC3E}">
        <p14:creationId xmlns:p14="http://schemas.microsoft.com/office/powerpoint/2010/main" val="61957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BF5137A2-C6C2-4DA1-A176-80BE1352A661}" type="datetimeFigureOut">
              <a:rPr lang="el-GR" smtClean="0"/>
              <a:t>1/4/2020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526B401-9877-43A4-899F-D7D3F951CE3F}" type="slidenum">
              <a:rPr lang="el-GR" smtClean="0"/>
              <a:t>‹#›</a:t>
            </a:fld>
            <a:endParaRPr lang="el-GR"/>
          </a:p>
        </p:txBody>
      </p:sp>
    </p:spTree>
    <p:extLst>
      <p:ext uri="{BB962C8B-B14F-4D97-AF65-F5344CB8AC3E}">
        <p14:creationId xmlns:p14="http://schemas.microsoft.com/office/powerpoint/2010/main" val="296469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839788" y="2505075"/>
            <a:ext cx="515778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BF5137A2-C6C2-4DA1-A176-80BE1352A661}" type="datetimeFigureOut">
              <a:rPr lang="el-GR" smtClean="0"/>
              <a:t>1/4/2020</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2526B401-9877-43A4-899F-D7D3F951CE3F}" type="slidenum">
              <a:rPr lang="el-GR" smtClean="0"/>
              <a:t>‹#›</a:t>
            </a:fld>
            <a:endParaRPr lang="el-GR"/>
          </a:p>
        </p:txBody>
      </p:sp>
    </p:spTree>
    <p:extLst>
      <p:ext uri="{BB962C8B-B14F-4D97-AF65-F5344CB8AC3E}">
        <p14:creationId xmlns:p14="http://schemas.microsoft.com/office/powerpoint/2010/main" val="1036253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BF5137A2-C6C2-4DA1-A176-80BE1352A661}" type="datetimeFigureOut">
              <a:rPr lang="el-GR" smtClean="0"/>
              <a:t>1/4/2020</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2526B401-9877-43A4-899F-D7D3F951CE3F}" type="slidenum">
              <a:rPr lang="el-GR" smtClean="0"/>
              <a:t>‹#›</a:t>
            </a:fld>
            <a:endParaRPr lang="el-GR"/>
          </a:p>
        </p:txBody>
      </p:sp>
    </p:spTree>
    <p:extLst>
      <p:ext uri="{BB962C8B-B14F-4D97-AF65-F5344CB8AC3E}">
        <p14:creationId xmlns:p14="http://schemas.microsoft.com/office/powerpoint/2010/main" val="3751880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5137A2-C6C2-4DA1-A176-80BE1352A661}" type="datetimeFigureOut">
              <a:rPr lang="el-GR" smtClean="0"/>
              <a:t>1/4/2020</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2526B401-9877-43A4-899F-D7D3F951CE3F}" type="slidenum">
              <a:rPr lang="el-GR" smtClean="0"/>
              <a:t>‹#›</a:t>
            </a:fld>
            <a:endParaRPr lang="el-GR"/>
          </a:p>
        </p:txBody>
      </p:sp>
    </p:spTree>
    <p:extLst>
      <p:ext uri="{BB962C8B-B14F-4D97-AF65-F5344CB8AC3E}">
        <p14:creationId xmlns:p14="http://schemas.microsoft.com/office/powerpoint/2010/main" val="3473359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BF5137A2-C6C2-4DA1-A176-80BE1352A661}" type="datetimeFigureOut">
              <a:rPr lang="el-GR" smtClean="0"/>
              <a:t>1/4/2020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526B401-9877-43A4-899F-D7D3F951CE3F}" type="slidenum">
              <a:rPr lang="el-GR" smtClean="0"/>
              <a:t>‹#›</a:t>
            </a:fld>
            <a:endParaRPr lang="el-GR"/>
          </a:p>
        </p:txBody>
      </p:sp>
    </p:spTree>
    <p:extLst>
      <p:ext uri="{BB962C8B-B14F-4D97-AF65-F5344CB8AC3E}">
        <p14:creationId xmlns:p14="http://schemas.microsoft.com/office/powerpoint/2010/main" val="1570530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BF5137A2-C6C2-4DA1-A176-80BE1352A661}" type="datetimeFigureOut">
              <a:rPr lang="el-GR" smtClean="0"/>
              <a:t>1/4/2020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526B401-9877-43A4-899F-D7D3F951CE3F}" type="slidenum">
              <a:rPr lang="el-GR" smtClean="0"/>
              <a:t>‹#›</a:t>
            </a:fld>
            <a:endParaRPr lang="el-GR"/>
          </a:p>
        </p:txBody>
      </p:sp>
    </p:spTree>
    <p:extLst>
      <p:ext uri="{BB962C8B-B14F-4D97-AF65-F5344CB8AC3E}">
        <p14:creationId xmlns:p14="http://schemas.microsoft.com/office/powerpoint/2010/main" val="3166176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5137A2-C6C2-4DA1-A176-80BE1352A661}" type="datetimeFigureOut">
              <a:rPr lang="el-GR" smtClean="0"/>
              <a:t>1/4/2020</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26B401-9877-43A4-899F-D7D3F951CE3F}" type="slidenum">
              <a:rPr lang="el-GR" smtClean="0"/>
              <a:t>‹#›</a:t>
            </a:fld>
            <a:endParaRPr lang="el-GR"/>
          </a:p>
        </p:txBody>
      </p:sp>
    </p:spTree>
    <p:extLst>
      <p:ext uri="{BB962C8B-B14F-4D97-AF65-F5344CB8AC3E}">
        <p14:creationId xmlns:p14="http://schemas.microsoft.com/office/powerpoint/2010/main" val="3502877442"/>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5.jpg"/><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1.png"/><Relationship Id="rId5" Type="http://schemas.openxmlformats.org/officeDocument/2006/relationships/image" Target="../media/image11.jp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microsoft.com/office/2007/relationships/media" Target="../media/media16.mp4"/><Relationship Id="rId7" Type="http://schemas.openxmlformats.org/officeDocument/2006/relationships/image" Target="../media/image2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video" Target="../media/media16.mp4"/></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2.jp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80841" y="659361"/>
            <a:ext cx="4124784" cy="707886"/>
          </a:xfrm>
          <a:prstGeom prst="rect">
            <a:avLst/>
          </a:prstGeom>
          <a:noFill/>
        </p:spPr>
        <p:txBody>
          <a:bodyPr wrap="none" rtlCol="0">
            <a:spAutoFit/>
          </a:bodyPr>
          <a:lstStyle/>
          <a:p>
            <a:r>
              <a:rPr lang="el-GR" sz="2000" dirty="0"/>
              <a:t>ΕΘΝΙΚΟ ΜΕΤΣΟΒΙΟ ΠΟΛΥΤΕΧΝΕΙΟ</a:t>
            </a:r>
          </a:p>
          <a:p>
            <a:r>
              <a:rPr lang="el-GR" sz="2000" dirty="0"/>
              <a:t>ΣΧΟΛΗ ΜΗΧΑΝΟΛΟΓΩΝ ΜΗΧΑΝΙΚΩΝ</a:t>
            </a:r>
            <a:endParaRPr lang="en-US" sz="2000" dirty="0"/>
          </a:p>
        </p:txBody>
      </p:sp>
      <p:pic>
        <p:nvPicPr>
          <p:cNvPr id="6" name="Εικόνα 5"/>
          <p:cNvPicPr>
            <a:picLocks noChangeAspect="1"/>
          </p:cNvPicPr>
          <p:nvPr/>
        </p:nvPicPr>
        <p:blipFill rotWithShape="1">
          <a:blip r:embed="rId5">
            <a:extLst>
              <a:ext uri="{28A0092B-C50C-407E-A947-70E740481C1C}">
                <a14:useLocalDpi xmlns:a14="http://schemas.microsoft.com/office/drawing/2010/main" val="0"/>
              </a:ext>
            </a:extLst>
          </a:blip>
          <a:srcRect l="-12" t="1564" r="7" b="1985"/>
          <a:stretch/>
        </p:blipFill>
        <p:spPr>
          <a:xfrm>
            <a:off x="5934075" y="614927"/>
            <a:ext cx="5962650" cy="714376"/>
          </a:xfrm>
          <a:prstGeom prst="roundRect">
            <a:avLst>
              <a:gd name="adj" fmla="val 8594"/>
            </a:avLst>
          </a:prstGeom>
          <a:solidFill>
            <a:srgbClr val="FFFFFF">
              <a:shade val="85000"/>
            </a:srgbClr>
          </a:solidFill>
          <a:ln>
            <a:noFill/>
          </a:ln>
          <a:effectLst/>
        </p:spPr>
      </p:pic>
      <p:pic>
        <p:nvPicPr>
          <p:cNvPr id="4" name="Picture 4"/>
          <p:cNvPicPr>
            <a:picLocks noChangeAspect="1"/>
          </p:cNvPicPr>
          <p:nvPr/>
        </p:nvPicPr>
        <p:blipFill>
          <a:blip r:embed="rId6" cstate="print">
            <a:clrChange>
              <a:clrFrom>
                <a:srgbClr val="FEFEFE"/>
              </a:clrFrom>
              <a:clrTo>
                <a:srgbClr val="FEFEFE">
                  <a:alpha val="0"/>
                </a:srgbClr>
              </a:clrTo>
            </a:clrChang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24194" y="241866"/>
            <a:ext cx="1456647" cy="1460499"/>
          </a:xfrm>
          <a:prstGeom prst="rect">
            <a:avLst/>
          </a:prstGeom>
        </p:spPr>
      </p:pic>
      <p:sp>
        <p:nvSpPr>
          <p:cNvPr id="8" name="TextBox 7"/>
          <p:cNvSpPr txBox="1"/>
          <p:nvPr/>
        </p:nvSpPr>
        <p:spPr>
          <a:xfrm>
            <a:off x="4771116" y="4842086"/>
            <a:ext cx="2649764" cy="461665"/>
          </a:xfrm>
          <a:prstGeom prst="rect">
            <a:avLst/>
          </a:prstGeom>
          <a:noFill/>
        </p:spPr>
        <p:txBody>
          <a:bodyPr wrap="none" rtlCol="0">
            <a:spAutoFit/>
          </a:bodyPr>
          <a:lstStyle/>
          <a:p>
            <a:pPr algn="ctr">
              <a:spcBef>
                <a:spcPts val="2000"/>
              </a:spcBef>
            </a:pPr>
            <a:r>
              <a:rPr lang="el-GR" sz="2400" dirty="0" smtClean="0"/>
              <a:t>Χρίστος </a:t>
            </a:r>
            <a:r>
              <a:rPr lang="el-GR" sz="2400" dirty="0" err="1" smtClean="0"/>
              <a:t>Καλλίγερος</a:t>
            </a:r>
            <a:endParaRPr lang="el-GR" sz="2400" dirty="0"/>
          </a:p>
        </p:txBody>
      </p:sp>
      <p:sp>
        <p:nvSpPr>
          <p:cNvPr id="9" name="TextBox 8"/>
          <p:cNvSpPr txBox="1"/>
          <p:nvPr/>
        </p:nvSpPr>
        <p:spPr>
          <a:xfrm>
            <a:off x="1523998" y="2761477"/>
            <a:ext cx="9144001" cy="830997"/>
          </a:xfrm>
          <a:prstGeom prst="rect">
            <a:avLst/>
          </a:prstGeom>
          <a:noFill/>
        </p:spPr>
        <p:txBody>
          <a:bodyPr wrap="square" rtlCol="0">
            <a:spAutoFit/>
          </a:bodyPr>
          <a:lstStyle/>
          <a:p>
            <a:pPr algn="ctr"/>
            <a:r>
              <a:rPr lang="el-GR" sz="4800" b="1" dirty="0" smtClean="0"/>
              <a:t>Ελικοειδείς μετωπικοί τροχοί</a:t>
            </a:r>
            <a:endParaRPr lang="el-GR" sz="4800" dirty="0"/>
          </a:p>
        </p:txBody>
      </p:sp>
      <p:sp>
        <p:nvSpPr>
          <p:cNvPr id="11" name="TextBox 10"/>
          <p:cNvSpPr txBox="1"/>
          <p:nvPr/>
        </p:nvSpPr>
        <p:spPr>
          <a:xfrm>
            <a:off x="4854987" y="5934215"/>
            <a:ext cx="2482026" cy="400110"/>
          </a:xfrm>
          <a:prstGeom prst="rect">
            <a:avLst/>
          </a:prstGeom>
          <a:noFill/>
        </p:spPr>
        <p:txBody>
          <a:bodyPr wrap="none" rtlCol="0">
            <a:spAutoFit/>
          </a:bodyPr>
          <a:lstStyle/>
          <a:p>
            <a:pPr algn="ctr"/>
            <a:r>
              <a:rPr lang="el-GR" sz="2000" dirty="0"/>
              <a:t>Αθήνα, </a:t>
            </a:r>
            <a:r>
              <a:rPr lang="el-GR" sz="2000" dirty="0" smtClean="0"/>
              <a:t>Απρίλιος 2020</a:t>
            </a:r>
            <a:endParaRPr lang="en-US" sz="2000" dirty="0"/>
          </a:p>
        </p:txBody>
      </p:sp>
      <p:pic>
        <p:nvPicPr>
          <p:cNvPr id="12" name="Εικόνα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897" y="195790"/>
            <a:ext cx="1456944" cy="1456944"/>
          </a:xfrm>
          <a:prstGeom prst="roundRect">
            <a:avLst>
              <a:gd name="adj" fmla="val 8594"/>
            </a:avLst>
          </a:prstGeom>
          <a:solidFill>
            <a:srgbClr val="FFFFFF">
              <a:shade val="85000"/>
            </a:srgbClr>
          </a:solidFill>
          <a:ln>
            <a:noFill/>
          </a:ln>
          <a:effectLst/>
        </p:spPr>
      </p:pic>
      <p:pic>
        <p:nvPicPr>
          <p:cNvPr id="10" name="Ήχος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02929334"/>
      </p:ext>
    </p:extLst>
  </p:cSld>
  <p:clrMapOvr>
    <a:masterClrMapping/>
  </p:clrMapOvr>
  <mc:AlternateContent xmlns:mc="http://schemas.openxmlformats.org/markup-compatibility/2006" xmlns:p14="http://schemas.microsoft.com/office/powerpoint/2010/main">
    <mc:Choice Requires="p14">
      <p:transition spd="slow" p14:dur="2000" advTm="15814"/>
    </mc:Choice>
    <mc:Fallback xmlns="">
      <p:transition spd="slow" advTm="15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Κοπτικός κανόνας</a:t>
            </a:r>
            <a:endParaRPr lang="el-GR" dirty="0"/>
          </a:p>
        </p:txBody>
      </p:sp>
      <p:pic>
        <p:nvPicPr>
          <p:cNvPr id="4" name="Θέση περιεχομένου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22515" t="3302" b="5637"/>
          <a:stretch/>
        </p:blipFill>
        <p:spPr>
          <a:xfrm rot="16200000">
            <a:off x="3923359" y="-468896"/>
            <a:ext cx="4345281" cy="8948928"/>
          </a:xfrm>
        </p:spPr>
      </p:pic>
      <p:pic>
        <p:nvPicPr>
          <p:cNvPr id="3" name="Ήχος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83804378"/>
      </p:ext>
    </p:extLst>
  </p:cSld>
  <p:clrMapOvr>
    <a:masterClrMapping/>
  </p:clrMapOvr>
  <mc:AlternateContent xmlns:mc="http://schemas.openxmlformats.org/markup-compatibility/2006" xmlns:p14="http://schemas.microsoft.com/office/powerpoint/2010/main">
    <mc:Choice Requires="p14">
      <p:transition spd="med" p14:dur="700" advTm="18002">
        <p:fade/>
      </p:transition>
    </mc:Choice>
    <mc:Fallback xmlns="">
      <p:transition spd="med" advTm="180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Κοπτικός κανόνας</a:t>
            </a:r>
            <a:endParaRPr lang="el-GR" dirty="0"/>
          </a:p>
        </p:txBody>
      </p:sp>
      <p:pic>
        <p:nvPicPr>
          <p:cNvPr id="4" name="Θέση περιεχομένου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7079" t="20619" b="6764"/>
          <a:stretch/>
        </p:blipFill>
        <p:spPr>
          <a:xfrm>
            <a:off x="1937740" y="1985329"/>
            <a:ext cx="8316520" cy="4191952"/>
          </a:xfrm>
        </p:spPr>
      </p:pic>
      <p:pic>
        <p:nvPicPr>
          <p:cNvPr id="3" name="Ήχος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879847"/>
      </p:ext>
    </p:extLst>
  </p:cSld>
  <p:clrMapOvr>
    <a:masterClrMapping/>
  </p:clrMapOvr>
  <mc:AlternateContent xmlns:mc="http://schemas.openxmlformats.org/markup-compatibility/2006" xmlns:p14="http://schemas.microsoft.com/office/powerpoint/2010/main">
    <mc:Choice Requires="p14">
      <p:transition spd="med" p14:dur="700" advTm="15489">
        <p:fade/>
      </p:transition>
    </mc:Choice>
    <mc:Fallback xmlns="">
      <p:transition spd="med" advTm="154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Γωνία πίεσης</a:t>
            </a:r>
            <a:endParaRPr lang="el-GR" dirty="0"/>
          </a:p>
        </p:txBody>
      </p:sp>
      <p:pic>
        <p:nvPicPr>
          <p:cNvPr id="5" name="Εικόνα 4"/>
          <p:cNvPicPr>
            <a:picLocks noChangeAspect="1"/>
          </p:cNvPicPr>
          <p:nvPr/>
        </p:nvPicPr>
        <p:blipFill rotWithShape="1">
          <a:blip r:embed="rId4">
            <a:extLst>
              <a:ext uri="{28A0092B-C50C-407E-A947-70E740481C1C}">
                <a14:useLocalDpi xmlns:a14="http://schemas.microsoft.com/office/drawing/2010/main" val="0"/>
              </a:ext>
            </a:extLst>
          </a:blip>
          <a:srcRect l="35757" t="24961" r="29495" b="19910"/>
          <a:stretch/>
        </p:blipFill>
        <p:spPr>
          <a:xfrm>
            <a:off x="5617253" y="3613034"/>
            <a:ext cx="3495040" cy="3119120"/>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9469120" y="3956027"/>
                <a:ext cx="2067810" cy="9433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l-GR" sz="2800" i="1" smtClean="0">
                              <a:latin typeface="Cambria Math" panose="02040503050406030204" pitchFamily="18" charset="0"/>
                            </a:rPr>
                          </m:ctrlPr>
                        </m:sSubPr>
                        <m:e>
                          <m:r>
                            <a:rPr lang="en-US" sz="2800" b="0" i="1" smtClean="0">
                              <a:latin typeface="Cambria Math" panose="02040503050406030204" pitchFamily="18" charset="0"/>
                            </a:rPr>
                            <m:t>𝑡</m:t>
                          </m:r>
                          <m:r>
                            <a:rPr lang="en-US" sz="2800" b="0" i="1" smtClean="0">
                              <a:latin typeface="Cambria Math" panose="02040503050406030204" pitchFamily="18" charset="0"/>
                            </a:rPr>
                            <m:t>′</m:t>
                          </m:r>
                        </m:e>
                        <m:sub>
                          <m:r>
                            <a:rPr lang="en-US" sz="2800" b="0" i="1" smtClean="0">
                              <a:latin typeface="Cambria Math" panose="02040503050406030204" pitchFamily="18" charset="0"/>
                            </a:rPr>
                            <m:t>2</m:t>
                          </m:r>
                        </m:sub>
                      </m:sSub>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2</m:t>
                              </m:r>
                            </m:sub>
                          </m:sSub>
                        </m:num>
                        <m:den>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cos</m:t>
                              </m:r>
                            </m:fName>
                            <m:e>
                              <m:sSub>
                                <m:sSubPr>
                                  <m:ctrlPr>
                                    <a:rPr lang="en-US" sz="2800" b="0" i="1" smtClean="0">
                                      <a:latin typeface="Cambria Math" panose="02040503050406030204" pitchFamily="18" charset="0"/>
                                    </a:rPr>
                                  </m:ctrlPr>
                                </m:sSubPr>
                                <m:e>
                                  <m:r>
                                    <a:rPr lang="el-GR" sz="2800" b="0" i="1" smtClean="0">
                                      <a:latin typeface="Cambria Math" panose="02040503050406030204" pitchFamily="18" charset="0"/>
                                    </a:rPr>
                                    <m:t>𝛽</m:t>
                                  </m:r>
                                </m:e>
                                <m:sub>
                                  <m:r>
                                    <a:rPr lang="el-GR" sz="2800" b="0" i="1" smtClean="0">
                                      <a:latin typeface="Cambria Math" panose="02040503050406030204" pitchFamily="18" charset="0"/>
                                    </a:rPr>
                                    <m:t>𝜊</m:t>
                                  </m:r>
                                </m:sub>
                              </m:sSub>
                            </m:e>
                          </m:func>
                        </m:den>
                      </m:f>
                    </m:oMath>
                  </m:oMathPara>
                </a14:m>
                <a:endParaRPr lang="el-GR" sz="2800" dirty="0"/>
              </a:p>
            </p:txBody>
          </p:sp>
        </mc:Choice>
        <mc:Fallback xmlns="">
          <p:sp>
            <p:nvSpPr>
              <p:cNvPr id="7" name="TextBox 6"/>
              <p:cNvSpPr txBox="1">
                <a:spLocks noRot="1" noChangeAspect="1" noMove="1" noResize="1" noEditPoints="1" noAdjustHandles="1" noChangeArrowheads="1" noChangeShapeType="1" noTextEdit="1"/>
              </p:cNvSpPr>
              <p:nvPr/>
            </p:nvSpPr>
            <p:spPr>
              <a:xfrm>
                <a:off x="9469120" y="3956027"/>
                <a:ext cx="2067810" cy="943335"/>
              </a:xfrm>
              <a:prstGeom prst="rect">
                <a:avLst/>
              </a:prstGeom>
              <a:blipFill rotWithShape="0">
                <a:blip r:embed="rId5"/>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9469120" y="5256507"/>
                <a:ext cx="2059538" cy="9433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l-GR" sz="2800" i="1" smtClean="0">
                              <a:latin typeface="Cambria Math" panose="02040503050406030204" pitchFamily="18" charset="0"/>
                            </a:rPr>
                          </m:ctrlPr>
                        </m:sSubPr>
                        <m:e>
                          <m:r>
                            <a:rPr lang="en-US" sz="2800" b="0" i="1" smtClean="0">
                              <a:latin typeface="Cambria Math" panose="02040503050406030204" pitchFamily="18" charset="0"/>
                            </a:rPr>
                            <m:t>𝑡</m:t>
                          </m:r>
                          <m:r>
                            <a:rPr lang="en-US" sz="2800" b="0" i="1" smtClean="0">
                              <a:latin typeface="Cambria Math" panose="02040503050406030204" pitchFamily="18" charset="0"/>
                            </a:rPr>
                            <m:t>′</m:t>
                          </m:r>
                        </m:e>
                        <m:sub>
                          <m:r>
                            <a:rPr lang="el-GR" sz="2800" b="0" i="1" smtClean="0">
                              <a:latin typeface="Cambria Math" panose="02040503050406030204" pitchFamily="18" charset="0"/>
                            </a:rPr>
                            <m:t>1</m:t>
                          </m:r>
                        </m:sub>
                      </m:sSub>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l-GR" sz="2800" b="0" i="1" smtClean="0">
                                  <a:latin typeface="Cambria Math" panose="02040503050406030204" pitchFamily="18" charset="0"/>
                                </a:rPr>
                                <m:t>1</m:t>
                              </m:r>
                            </m:sub>
                          </m:sSub>
                        </m:num>
                        <m:den>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cos</m:t>
                              </m:r>
                            </m:fName>
                            <m:e>
                              <m:sSub>
                                <m:sSubPr>
                                  <m:ctrlPr>
                                    <a:rPr lang="en-US" sz="2800" b="0" i="1" smtClean="0">
                                      <a:latin typeface="Cambria Math" panose="02040503050406030204" pitchFamily="18" charset="0"/>
                                    </a:rPr>
                                  </m:ctrlPr>
                                </m:sSubPr>
                                <m:e>
                                  <m:r>
                                    <a:rPr lang="el-GR" sz="2800" b="0" i="1" smtClean="0">
                                      <a:latin typeface="Cambria Math" panose="02040503050406030204" pitchFamily="18" charset="0"/>
                                    </a:rPr>
                                    <m:t>𝛽</m:t>
                                  </m:r>
                                </m:e>
                                <m:sub>
                                  <m:r>
                                    <a:rPr lang="el-GR" sz="2800" b="0" i="1" smtClean="0">
                                      <a:latin typeface="Cambria Math" panose="02040503050406030204" pitchFamily="18" charset="0"/>
                                    </a:rPr>
                                    <m:t>𝜊</m:t>
                                  </m:r>
                                </m:sub>
                              </m:sSub>
                            </m:e>
                          </m:func>
                        </m:den>
                      </m:f>
                    </m:oMath>
                  </m:oMathPara>
                </a14:m>
                <a:endParaRPr lang="el-GR" sz="2800" dirty="0"/>
              </a:p>
            </p:txBody>
          </p:sp>
        </mc:Choice>
        <mc:Fallback xmlns="">
          <p:sp>
            <p:nvSpPr>
              <p:cNvPr id="8" name="TextBox 7"/>
              <p:cNvSpPr txBox="1">
                <a:spLocks noRot="1" noChangeAspect="1" noMove="1" noResize="1" noEditPoints="1" noAdjustHandles="1" noChangeArrowheads="1" noChangeShapeType="1" noTextEdit="1"/>
              </p:cNvSpPr>
              <p:nvPr/>
            </p:nvSpPr>
            <p:spPr>
              <a:xfrm>
                <a:off x="9469120" y="5256507"/>
                <a:ext cx="2059538" cy="943335"/>
              </a:xfrm>
              <a:prstGeom prst="rect">
                <a:avLst/>
              </a:prstGeom>
              <a:blipFill rotWithShape="0">
                <a:blip r:embed="rId6"/>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51605" y="1668454"/>
                <a:ext cx="5668860" cy="45888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tan</m:t>
                          </m:r>
                        </m:fName>
                        <m:e>
                          <m:sSub>
                            <m:sSubPr>
                              <m:ctrlPr>
                                <a:rPr lang="en-US" sz="2800" i="1">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𝑜𝑛</m:t>
                              </m:r>
                            </m:sub>
                          </m:sSub>
                        </m:e>
                      </m:func>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2</m:t>
                              </m:r>
                            </m:sub>
                          </m:sSub>
                          <m:r>
                            <a:rPr lang="el-GR" sz="2800" b="0" i="1" smtClean="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𝑡</m:t>
                              </m:r>
                            </m:e>
                            <m:sub>
                              <m:r>
                                <a:rPr lang="el-GR" sz="2800" b="0" i="1" smtClean="0">
                                  <a:latin typeface="Cambria Math" panose="02040503050406030204" pitchFamily="18" charset="0"/>
                                </a:rPr>
                                <m:t>1</m:t>
                              </m:r>
                            </m:sub>
                          </m:sSub>
                        </m:num>
                        <m:den>
                          <m:r>
                            <a:rPr lang="el-GR" sz="2800" b="0" i="1" smtClean="0">
                              <a:latin typeface="Cambria Math" panose="02040503050406030204" pitchFamily="18" charset="0"/>
                            </a:rPr>
                            <m:t>2</m:t>
                          </m:r>
                          <m:r>
                            <a:rPr lang="en-US" sz="2800" b="0" i="1" smtClean="0">
                              <a:latin typeface="Cambria Math" panose="02040503050406030204" pitchFamily="18" charset="0"/>
                            </a:rPr>
                            <m:t>h</m:t>
                          </m:r>
                        </m:den>
                      </m:f>
                    </m:oMath>
                  </m:oMathPara>
                </a14:m>
                <a:endParaRPr lang="en-US" sz="2800" dirty="0" smtClean="0"/>
              </a:p>
              <a:p>
                <a:pPr/>
                <a14:m>
                  <m:oMathPara xmlns:m="http://schemas.openxmlformats.org/officeDocument/2006/math">
                    <m:oMathParaPr>
                      <m:jc m:val="centerGroup"/>
                    </m:oMathParaPr>
                    <m:oMath xmlns:m="http://schemas.openxmlformats.org/officeDocument/2006/math">
                      <m:func>
                        <m:funcPr>
                          <m:ctrlPr>
                            <a:rPr lang="en-US" sz="2800" i="1">
                              <a:latin typeface="Cambria Math" panose="02040503050406030204" pitchFamily="18" charset="0"/>
                            </a:rPr>
                          </m:ctrlPr>
                        </m:funcPr>
                        <m:fName>
                          <m:r>
                            <m:rPr>
                              <m:sty m:val="p"/>
                            </m:rPr>
                            <a:rPr lang="en-US" sz="2800">
                              <a:latin typeface="Cambria Math" panose="02040503050406030204" pitchFamily="18" charset="0"/>
                            </a:rPr>
                            <m:t>tan</m:t>
                          </m:r>
                        </m:fName>
                        <m:e>
                          <m:sSub>
                            <m:sSubPr>
                              <m:ctrlPr>
                                <a:rPr lang="en-US" sz="2800" i="1">
                                  <a:latin typeface="Cambria Math" panose="02040503050406030204" pitchFamily="18" charset="0"/>
                                </a:rPr>
                              </m:ctrlPr>
                            </m:sSubPr>
                            <m:e>
                              <m:r>
                                <a:rPr lang="en-US" sz="2800" i="1">
                                  <a:latin typeface="Cambria Math" panose="02040503050406030204" pitchFamily="18" charset="0"/>
                                </a:rPr>
                                <m:t>𝑎</m:t>
                              </m:r>
                            </m:e>
                            <m:sub>
                              <m:r>
                                <a:rPr lang="en-US" sz="2800" i="1">
                                  <a:latin typeface="Cambria Math" panose="02040503050406030204" pitchFamily="18" charset="0"/>
                                </a:rPr>
                                <m:t>𝑜</m:t>
                              </m:r>
                              <m:r>
                                <a:rPr lang="en-US" sz="2800" b="0" i="1" smtClean="0">
                                  <a:latin typeface="Cambria Math" panose="02040503050406030204" pitchFamily="18" charset="0"/>
                                </a:rPr>
                                <m:t>𝑠</m:t>
                              </m:r>
                            </m:sub>
                          </m:sSub>
                        </m:e>
                      </m:func>
                      <m:r>
                        <a:rPr lang="en-US" sz="2800" i="1">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𝑡</m:t>
                              </m:r>
                              <m:r>
                                <a:rPr lang="en-US" sz="2800" b="0" i="1" smtClean="0">
                                  <a:latin typeface="Cambria Math" panose="02040503050406030204" pitchFamily="18" charset="0"/>
                                </a:rPr>
                                <m:t>′</m:t>
                              </m:r>
                            </m:e>
                            <m:sub>
                              <m:r>
                                <a:rPr lang="en-US" sz="2800" i="1">
                                  <a:latin typeface="Cambria Math" panose="02040503050406030204" pitchFamily="18" charset="0"/>
                                </a:rPr>
                                <m:t>2</m:t>
                              </m:r>
                            </m:sub>
                          </m:sSub>
                          <m:r>
                            <a:rPr lang="el-GR" sz="2800" i="1">
                              <a:latin typeface="Cambria Math" panose="02040503050406030204" pitchFamily="18" charset="0"/>
                            </a:rPr>
                            <m:t>−</m:t>
                          </m:r>
                          <m:sSub>
                            <m:sSubPr>
                              <m:ctrlPr>
                                <a:rPr lang="en-US" sz="2800" i="1">
                                  <a:latin typeface="Cambria Math" panose="02040503050406030204" pitchFamily="18" charset="0"/>
                                </a:rPr>
                              </m:ctrlPr>
                            </m:sSubPr>
                            <m:e>
                              <m:sSup>
                                <m:sSupPr>
                                  <m:ctrlPr>
                                    <a:rPr lang="en-US" sz="2800" b="0" i="1" smtClean="0">
                                      <a:latin typeface="Cambria Math" panose="02040503050406030204" pitchFamily="18" charset="0"/>
                                    </a:rPr>
                                  </m:ctrlPr>
                                </m:sSupPr>
                                <m:e>
                                  <m:r>
                                    <a:rPr lang="en-US" sz="2800" i="1">
                                      <a:latin typeface="Cambria Math" panose="02040503050406030204" pitchFamily="18" charset="0"/>
                                    </a:rPr>
                                    <m:t>𝑡</m:t>
                                  </m:r>
                                </m:e>
                                <m:sup>
                                  <m:r>
                                    <a:rPr lang="en-US" sz="2800" b="0" i="1" smtClean="0">
                                      <a:latin typeface="Cambria Math" panose="02040503050406030204" pitchFamily="18" charset="0"/>
                                    </a:rPr>
                                    <m:t>′</m:t>
                                  </m:r>
                                </m:sup>
                              </m:sSup>
                            </m:e>
                            <m:sub>
                              <m:r>
                                <a:rPr lang="el-GR" sz="2800" i="1">
                                  <a:latin typeface="Cambria Math" panose="02040503050406030204" pitchFamily="18" charset="0"/>
                                </a:rPr>
                                <m:t>1</m:t>
                              </m:r>
                            </m:sub>
                          </m:sSub>
                        </m:num>
                        <m:den>
                          <m:r>
                            <a:rPr lang="el-GR" sz="2800" i="1">
                              <a:latin typeface="Cambria Math" panose="02040503050406030204" pitchFamily="18" charset="0"/>
                            </a:rPr>
                            <m:t>2</m:t>
                          </m:r>
                          <m:r>
                            <a:rPr lang="en-US" sz="2800" i="1">
                              <a:latin typeface="Cambria Math" panose="02040503050406030204" pitchFamily="18" charset="0"/>
                            </a:rPr>
                            <m:t>h</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𝑡</m:t>
                              </m:r>
                            </m:e>
                            <m:sub>
                              <m:r>
                                <a:rPr lang="en-US" sz="2800" i="1">
                                  <a:latin typeface="Cambria Math" panose="02040503050406030204" pitchFamily="18" charset="0"/>
                                </a:rPr>
                                <m:t>2</m:t>
                              </m:r>
                            </m:sub>
                          </m:sSub>
                          <m:r>
                            <a:rPr lang="el-GR"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𝑡</m:t>
                              </m:r>
                            </m:e>
                            <m:sub>
                              <m:r>
                                <a:rPr lang="el-GR" sz="2800" i="1">
                                  <a:latin typeface="Cambria Math" panose="02040503050406030204" pitchFamily="18" charset="0"/>
                                </a:rPr>
                                <m:t>1</m:t>
                              </m:r>
                            </m:sub>
                          </m:sSub>
                        </m:num>
                        <m:den>
                          <m:r>
                            <a:rPr lang="el-GR" sz="2800" i="1">
                              <a:latin typeface="Cambria Math" panose="02040503050406030204" pitchFamily="18" charset="0"/>
                            </a:rPr>
                            <m:t>2</m:t>
                          </m:r>
                          <m:r>
                            <a:rPr lang="en-US" sz="2800" i="1">
                              <a:latin typeface="Cambria Math" panose="02040503050406030204" pitchFamily="18" charset="0"/>
                            </a:rPr>
                            <m:t>h</m:t>
                          </m:r>
                        </m:den>
                      </m:f>
                      <m:f>
                        <m:fPr>
                          <m:ctrlPr>
                            <a:rPr lang="en-US" sz="2800" i="1">
                              <a:latin typeface="Cambria Math" panose="02040503050406030204" pitchFamily="18" charset="0"/>
                            </a:rPr>
                          </m:ctrlPr>
                        </m:fPr>
                        <m:num>
                          <m:r>
                            <a:rPr lang="en-US" sz="2800" b="0" i="1" smtClean="0">
                              <a:latin typeface="Cambria Math" panose="02040503050406030204" pitchFamily="18" charset="0"/>
                            </a:rPr>
                            <m:t>1</m:t>
                          </m:r>
                        </m:num>
                        <m:den>
                          <m:func>
                            <m:funcPr>
                              <m:ctrlPr>
                                <a:rPr lang="en-US" sz="2800" i="1">
                                  <a:latin typeface="Cambria Math" panose="02040503050406030204" pitchFamily="18" charset="0"/>
                                </a:rPr>
                              </m:ctrlPr>
                            </m:funcPr>
                            <m:fName>
                              <m:r>
                                <m:rPr>
                                  <m:sty m:val="p"/>
                                </m:rPr>
                                <a:rPr lang="en-US" sz="2800">
                                  <a:latin typeface="Cambria Math" panose="02040503050406030204" pitchFamily="18" charset="0"/>
                                </a:rPr>
                                <m:t>cos</m:t>
                              </m:r>
                            </m:fName>
                            <m:e>
                              <m:sSub>
                                <m:sSubPr>
                                  <m:ctrlPr>
                                    <a:rPr lang="en-US" sz="2800" i="1">
                                      <a:latin typeface="Cambria Math" panose="02040503050406030204" pitchFamily="18" charset="0"/>
                                    </a:rPr>
                                  </m:ctrlPr>
                                </m:sSubPr>
                                <m:e>
                                  <m:r>
                                    <a:rPr lang="el-GR" sz="2800" i="1">
                                      <a:latin typeface="Cambria Math" panose="02040503050406030204" pitchFamily="18" charset="0"/>
                                    </a:rPr>
                                    <m:t>𝛽</m:t>
                                  </m:r>
                                </m:e>
                                <m:sub>
                                  <m:r>
                                    <a:rPr lang="el-GR" sz="2800" i="1">
                                      <a:latin typeface="Cambria Math" panose="02040503050406030204" pitchFamily="18" charset="0"/>
                                    </a:rPr>
                                    <m:t>𝜊</m:t>
                                  </m:r>
                                </m:sub>
                              </m:sSub>
                            </m:e>
                          </m:func>
                        </m:den>
                      </m:f>
                    </m:oMath>
                  </m:oMathPara>
                </a14:m>
                <a:endParaRPr lang="en-US" sz="2800" dirty="0" smtClean="0"/>
              </a:p>
              <a:p>
                <a:endParaRPr lang="en-US" sz="2800" dirty="0" smtClean="0"/>
              </a:p>
              <a:p>
                <a:endParaRPr lang="en-US" sz="2800" dirty="0"/>
              </a:p>
              <a:p>
                <a:pPr algn="ctr"/>
                <a14:m>
                  <m:oMath xmlns:m="http://schemas.openxmlformats.org/officeDocument/2006/math">
                    <m:f>
                      <m:fPr>
                        <m:ctrlPr>
                          <a:rPr lang="en-US" sz="2800" i="1">
                            <a:latin typeface="Cambria Math" panose="02040503050406030204" pitchFamily="18" charset="0"/>
                          </a:rPr>
                        </m:ctrlPr>
                      </m:fPr>
                      <m:num>
                        <m:func>
                          <m:funcPr>
                            <m:ctrlPr>
                              <a:rPr lang="en-US" sz="2800" i="1">
                                <a:latin typeface="Cambria Math" panose="02040503050406030204" pitchFamily="18" charset="0"/>
                              </a:rPr>
                            </m:ctrlPr>
                          </m:funcPr>
                          <m:fName>
                            <m:r>
                              <m:rPr>
                                <m:sty m:val="p"/>
                              </m:rPr>
                              <a:rPr lang="en-US" sz="2800">
                                <a:latin typeface="Cambria Math" panose="02040503050406030204" pitchFamily="18" charset="0"/>
                              </a:rPr>
                              <m:t>tan</m:t>
                            </m:r>
                          </m:fName>
                          <m:e>
                            <m:sSub>
                              <m:sSubPr>
                                <m:ctrlPr>
                                  <a:rPr lang="en-US" sz="2800" i="1">
                                    <a:latin typeface="Cambria Math" panose="02040503050406030204" pitchFamily="18" charset="0"/>
                                  </a:rPr>
                                </m:ctrlPr>
                              </m:sSubPr>
                              <m:e>
                                <m:r>
                                  <a:rPr lang="en-US" sz="2800" i="1">
                                    <a:latin typeface="Cambria Math" panose="02040503050406030204" pitchFamily="18" charset="0"/>
                                  </a:rPr>
                                  <m:t>𝑎</m:t>
                                </m:r>
                              </m:e>
                              <m:sub>
                                <m:r>
                                  <a:rPr lang="en-US" sz="2800" i="1">
                                    <a:latin typeface="Cambria Math" panose="02040503050406030204" pitchFamily="18" charset="0"/>
                                  </a:rPr>
                                  <m:t>𝑜𝑛</m:t>
                                </m:r>
                              </m:sub>
                            </m:sSub>
                          </m:e>
                        </m:func>
                      </m:num>
                      <m:den>
                        <m:func>
                          <m:funcPr>
                            <m:ctrlPr>
                              <a:rPr lang="en-US" sz="2800" i="1">
                                <a:latin typeface="Cambria Math" panose="02040503050406030204" pitchFamily="18" charset="0"/>
                              </a:rPr>
                            </m:ctrlPr>
                          </m:funcPr>
                          <m:fName>
                            <m:r>
                              <m:rPr>
                                <m:sty m:val="p"/>
                              </m:rPr>
                              <a:rPr lang="en-US" sz="2800">
                                <a:latin typeface="Cambria Math" panose="02040503050406030204" pitchFamily="18" charset="0"/>
                              </a:rPr>
                              <m:t>tan</m:t>
                            </m:r>
                          </m:fName>
                          <m:e>
                            <m:sSub>
                              <m:sSubPr>
                                <m:ctrlPr>
                                  <a:rPr lang="en-US" sz="2800" i="1">
                                    <a:latin typeface="Cambria Math" panose="02040503050406030204" pitchFamily="18" charset="0"/>
                                  </a:rPr>
                                </m:ctrlPr>
                              </m:sSubPr>
                              <m:e>
                                <m:r>
                                  <a:rPr lang="en-US" sz="2800" i="1">
                                    <a:latin typeface="Cambria Math" panose="02040503050406030204" pitchFamily="18" charset="0"/>
                                  </a:rPr>
                                  <m:t>𝑎</m:t>
                                </m:r>
                              </m:e>
                              <m:sub>
                                <m:r>
                                  <a:rPr lang="en-US" sz="2800" i="1">
                                    <a:latin typeface="Cambria Math" panose="02040503050406030204" pitchFamily="18" charset="0"/>
                                  </a:rPr>
                                  <m:t>𝑜𝑠</m:t>
                                </m:r>
                              </m:sub>
                            </m:sSub>
                          </m:e>
                        </m:func>
                      </m:den>
                    </m:f>
                    <m:r>
                      <a:rPr lang="en-US" sz="2800" b="0" i="0" smtClean="0">
                        <a:latin typeface="Cambria Math" panose="02040503050406030204" pitchFamily="18" charset="0"/>
                      </a:rPr>
                      <m:t>= </m:t>
                    </m:r>
                    <m:func>
                      <m:funcPr>
                        <m:ctrlPr>
                          <a:rPr lang="en-US" sz="2800" i="1">
                            <a:latin typeface="Cambria Math" panose="02040503050406030204" pitchFamily="18" charset="0"/>
                          </a:rPr>
                        </m:ctrlPr>
                      </m:funcPr>
                      <m:fName>
                        <m:r>
                          <m:rPr>
                            <m:sty m:val="p"/>
                          </m:rPr>
                          <a:rPr lang="en-US" sz="2800">
                            <a:latin typeface="Cambria Math" panose="02040503050406030204" pitchFamily="18" charset="0"/>
                          </a:rPr>
                          <m:t>cos</m:t>
                        </m:r>
                      </m:fName>
                      <m:e>
                        <m:sSub>
                          <m:sSubPr>
                            <m:ctrlPr>
                              <a:rPr lang="en-US" sz="2800" i="1">
                                <a:latin typeface="Cambria Math" panose="02040503050406030204" pitchFamily="18" charset="0"/>
                              </a:rPr>
                            </m:ctrlPr>
                          </m:sSubPr>
                          <m:e>
                            <m:r>
                              <a:rPr lang="el-GR" sz="2800" i="1">
                                <a:latin typeface="Cambria Math" panose="02040503050406030204" pitchFamily="18" charset="0"/>
                              </a:rPr>
                              <m:t>𝛽</m:t>
                            </m:r>
                          </m:e>
                          <m:sub>
                            <m:r>
                              <a:rPr lang="el-GR" sz="2800" i="1">
                                <a:latin typeface="Cambria Math" panose="02040503050406030204" pitchFamily="18" charset="0"/>
                              </a:rPr>
                              <m:t>𝜊</m:t>
                            </m:r>
                          </m:sub>
                        </m:sSub>
                      </m:e>
                    </m:func>
                  </m:oMath>
                </a14:m>
                <a:r>
                  <a:rPr lang="en-US" sz="2800" dirty="0" smtClean="0"/>
                  <a:t>, </a:t>
                </a:r>
                <a:r>
                  <a:rPr lang="el-GR" sz="2800" dirty="0" smtClean="0"/>
                  <a:t>άρα</a:t>
                </a:r>
                <a:endParaRPr lang="en-US" sz="2800" dirty="0" smtClean="0"/>
              </a:p>
              <a:p>
                <a:endParaRPr lang="en-US" sz="2800" dirty="0" smtClean="0"/>
              </a:p>
              <a:p>
                <a:pPr/>
                <a14:m>
                  <m:oMathPara xmlns:m="http://schemas.openxmlformats.org/officeDocument/2006/math">
                    <m:oMathParaPr>
                      <m:jc m:val="centerGroup"/>
                    </m:oMathParaPr>
                    <m:oMath xmlns:m="http://schemas.openxmlformats.org/officeDocument/2006/math">
                      <m:func>
                        <m:funcPr>
                          <m:ctrlPr>
                            <a:rPr lang="en-US" sz="2800" i="1">
                              <a:latin typeface="Cambria Math" panose="02040503050406030204" pitchFamily="18" charset="0"/>
                            </a:rPr>
                          </m:ctrlPr>
                        </m:funcPr>
                        <m:fName>
                          <m:r>
                            <m:rPr>
                              <m:sty m:val="p"/>
                            </m:rPr>
                            <a:rPr lang="en-US" sz="2800">
                              <a:latin typeface="Cambria Math" panose="02040503050406030204" pitchFamily="18" charset="0"/>
                            </a:rPr>
                            <m:t>tan</m:t>
                          </m:r>
                        </m:fName>
                        <m:e>
                          <m:sSub>
                            <m:sSubPr>
                              <m:ctrlPr>
                                <a:rPr lang="en-US" sz="2800" i="1">
                                  <a:latin typeface="Cambria Math" panose="02040503050406030204" pitchFamily="18" charset="0"/>
                                </a:rPr>
                              </m:ctrlPr>
                            </m:sSubPr>
                            <m:e>
                              <m:r>
                                <a:rPr lang="en-US" sz="2800" i="1">
                                  <a:latin typeface="Cambria Math" panose="02040503050406030204" pitchFamily="18" charset="0"/>
                                </a:rPr>
                                <m:t>𝑎</m:t>
                              </m:r>
                            </m:e>
                            <m:sub>
                              <m:r>
                                <a:rPr lang="en-US" sz="2800" i="1">
                                  <a:latin typeface="Cambria Math" panose="02040503050406030204" pitchFamily="18" charset="0"/>
                                </a:rPr>
                                <m:t>𝑜𝑠</m:t>
                              </m:r>
                            </m:sub>
                          </m:sSub>
                        </m:e>
                      </m:func>
                      <m:r>
                        <a:rPr lang="en-US" sz="2800" smtClean="0">
                          <a:latin typeface="Cambria Math" panose="02040503050406030204" pitchFamily="18" charset="0"/>
                        </a:rPr>
                        <m:t>=</m:t>
                      </m:r>
                      <m:f>
                        <m:fPr>
                          <m:ctrlPr>
                            <a:rPr lang="en-US" sz="2800" i="1">
                              <a:latin typeface="Cambria Math" panose="02040503050406030204" pitchFamily="18" charset="0"/>
                            </a:rPr>
                          </m:ctrlPr>
                        </m:fPr>
                        <m:num>
                          <m:func>
                            <m:funcPr>
                              <m:ctrlPr>
                                <a:rPr lang="en-US" sz="2800" i="1">
                                  <a:latin typeface="Cambria Math" panose="02040503050406030204" pitchFamily="18" charset="0"/>
                                </a:rPr>
                              </m:ctrlPr>
                            </m:funcPr>
                            <m:fName>
                              <m:r>
                                <m:rPr>
                                  <m:sty m:val="p"/>
                                </m:rPr>
                                <a:rPr lang="en-US" sz="2800">
                                  <a:latin typeface="Cambria Math" panose="02040503050406030204" pitchFamily="18" charset="0"/>
                                </a:rPr>
                                <m:t>tan</m:t>
                              </m:r>
                            </m:fName>
                            <m:e>
                              <m:sSub>
                                <m:sSubPr>
                                  <m:ctrlPr>
                                    <a:rPr lang="en-US" sz="2800" i="1">
                                      <a:latin typeface="Cambria Math" panose="02040503050406030204" pitchFamily="18" charset="0"/>
                                    </a:rPr>
                                  </m:ctrlPr>
                                </m:sSubPr>
                                <m:e>
                                  <m:r>
                                    <a:rPr lang="en-US" sz="2800" i="1">
                                      <a:latin typeface="Cambria Math" panose="02040503050406030204" pitchFamily="18" charset="0"/>
                                    </a:rPr>
                                    <m:t>𝑎</m:t>
                                  </m:r>
                                </m:e>
                                <m:sub>
                                  <m:r>
                                    <a:rPr lang="en-US" sz="2800" i="1">
                                      <a:latin typeface="Cambria Math" panose="02040503050406030204" pitchFamily="18" charset="0"/>
                                    </a:rPr>
                                    <m:t>𝑜𝑛</m:t>
                                  </m:r>
                                </m:sub>
                              </m:sSub>
                            </m:e>
                          </m:func>
                        </m:num>
                        <m:den>
                          <m:func>
                            <m:funcPr>
                              <m:ctrlPr>
                                <a:rPr lang="en-US" sz="2800" i="1">
                                  <a:latin typeface="Cambria Math" panose="02040503050406030204" pitchFamily="18" charset="0"/>
                                </a:rPr>
                              </m:ctrlPr>
                            </m:funcPr>
                            <m:fName>
                              <m:r>
                                <m:rPr>
                                  <m:sty m:val="p"/>
                                </m:rPr>
                                <a:rPr lang="en-US" sz="2800">
                                  <a:latin typeface="Cambria Math" panose="02040503050406030204" pitchFamily="18" charset="0"/>
                                </a:rPr>
                                <m:t>cos</m:t>
                              </m:r>
                            </m:fName>
                            <m:e>
                              <m:sSub>
                                <m:sSubPr>
                                  <m:ctrlPr>
                                    <a:rPr lang="en-US" sz="2800" i="1">
                                      <a:latin typeface="Cambria Math" panose="02040503050406030204" pitchFamily="18" charset="0"/>
                                    </a:rPr>
                                  </m:ctrlPr>
                                </m:sSubPr>
                                <m:e>
                                  <m:r>
                                    <a:rPr lang="el-GR" sz="2800" i="1">
                                      <a:latin typeface="Cambria Math" panose="02040503050406030204" pitchFamily="18" charset="0"/>
                                    </a:rPr>
                                    <m:t>𝛽</m:t>
                                  </m:r>
                                </m:e>
                                <m:sub>
                                  <m:r>
                                    <a:rPr lang="el-GR" sz="2800" i="1">
                                      <a:latin typeface="Cambria Math" panose="02040503050406030204" pitchFamily="18" charset="0"/>
                                    </a:rPr>
                                    <m:t>𝜊</m:t>
                                  </m:r>
                                </m:sub>
                              </m:sSub>
                            </m:e>
                          </m:func>
                        </m:den>
                      </m:f>
                    </m:oMath>
                  </m:oMathPara>
                </a14:m>
                <a:endParaRPr lang="el-GR" sz="2800" dirty="0"/>
              </a:p>
            </p:txBody>
          </p:sp>
        </mc:Choice>
        <mc:Fallback xmlns="">
          <p:sp>
            <p:nvSpPr>
              <p:cNvPr id="10" name="TextBox 9"/>
              <p:cNvSpPr txBox="1">
                <a:spLocks noRot="1" noChangeAspect="1" noMove="1" noResize="1" noEditPoints="1" noAdjustHandles="1" noChangeArrowheads="1" noChangeShapeType="1" noTextEdit="1"/>
              </p:cNvSpPr>
              <p:nvPr/>
            </p:nvSpPr>
            <p:spPr>
              <a:xfrm>
                <a:off x="-51605" y="1668454"/>
                <a:ext cx="5668860" cy="4588885"/>
              </a:xfrm>
              <a:prstGeom prst="rect">
                <a:avLst/>
              </a:prstGeom>
              <a:blipFill rotWithShape="0">
                <a:blip r:embed="rId7"/>
                <a:stretch>
                  <a:fillRect/>
                </a:stretch>
              </a:blipFill>
            </p:spPr>
            <p:txBody>
              <a:bodyPr/>
              <a:lstStyle/>
              <a:p>
                <a:r>
                  <a:rPr lang="el-GR">
                    <a:noFill/>
                  </a:rPr>
                  <a:t> </a:t>
                </a:r>
              </a:p>
            </p:txBody>
          </p:sp>
        </mc:Fallback>
      </mc:AlternateContent>
      <p:sp>
        <p:nvSpPr>
          <p:cNvPr id="11" name="Βέλος προς τα κάτω 10"/>
          <p:cNvSpPr/>
          <p:nvPr/>
        </p:nvSpPr>
        <p:spPr>
          <a:xfrm>
            <a:off x="2541017" y="3515359"/>
            <a:ext cx="483615" cy="6604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Ορθογώνιο 12"/>
          <p:cNvSpPr/>
          <p:nvPr/>
        </p:nvSpPr>
        <p:spPr>
          <a:xfrm>
            <a:off x="1081024" y="5113494"/>
            <a:ext cx="3403600" cy="1229360"/>
          </a:xfrm>
          <a:prstGeom prst="rect">
            <a:avLst/>
          </a:prstGeom>
          <a:no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l-GR"/>
          </a:p>
        </p:txBody>
      </p:sp>
      <p:pic>
        <p:nvPicPr>
          <p:cNvPr id="14" name="Εικόνα 13"/>
          <p:cNvPicPr>
            <a:picLocks noChangeAspect="1"/>
          </p:cNvPicPr>
          <p:nvPr/>
        </p:nvPicPr>
        <p:blipFill rotWithShape="1">
          <a:blip r:embed="rId8">
            <a:extLst>
              <a:ext uri="{28A0092B-C50C-407E-A947-70E740481C1C}">
                <a14:useLocalDpi xmlns:a14="http://schemas.microsoft.com/office/drawing/2010/main" val="0"/>
              </a:ext>
            </a:extLst>
          </a:blip>
          <a:srcRect l="7475" t="10415" r="7778" b="13266"/>
          <a:stretch/>
        </p:blipFill>
        <p:spPr>
          <a:xfrm>
            <a:off x="5617253" y="198927"/>
            <a:ext cx="6411754" cy="3247909"/>
          </a:xfrm>
          <a:prstGeom prst="rect">
            <a:avLst/>
          </a:prstGeom>
        </p:spPr>
      </p:pic>
      <p:pic>
        <p:nvPicPr>
          <p:cNvPr id="6" name="Ήχος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85727506"/>
      </p:ext>
    </p:extLst>
  </p:cSld>
  <p:clrMapOvr>
    <a:masterClrMapping/>
  </p:clrMapOvr>
  <mc:AlternateContent xmlns:mc="http://schemas.openxmlformats.org/markup-compatibility/2006" xmlns:p14="http://schemas.microsoft.com/office/powerpoint/2010/main">
    <mc:Choice Requires="p14">
      <p:transition spd="med" p14:dur="700" advTm="41902">
        <p:fade/>
      </p:transition>
    </mc:Choice>
    <mc:Fallback xmlns="">
      <p:transition spd="med" advTm="419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75640" y="42528"/>
            <a:ext cx="10515600" cy="1325563"/>
          </a:xfrm>
        </p:spPr>
        <p:txBody>
          <a:bodyPr/>
          <a:lstStyle/>
          <a:p>
            <a:r>
              <a:rPr lang="el-GR" dirty="0" smtClean="0"/>
              <a:t>Βαθμός επικαλύψεως</a:t>
            </a:r>
            <a:endParaRPr lang="el-GR" dirty="0"/>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466089" y="1690688"/>
                <a:ext cx="5938520" cy="4819015"/>
              </a:xfrm>
            </p:spPr>
            <p:txBody>
              <a:bodyPr>
                <a:normAutofit lnSpcReduction="10000"/>
              </a:bodyPr>
              <a:lstStyle/>
              <a:p>
                <a:r>
                  <a:rPr lang="el-GR" dirty="0" smtClean="0">
                    <a:latin typeface="Cambria Math" panose="02040503050406030204" pitchFamily="18" charset="0"/>
                  </a:rPr>
                  <a:t>Βαθμός επικαλύψεως ελικοειδών τροχών</a:t>
                </a:r>
                <a:r>
                  <a:rPr lang="en-US" dirty="0">
                    <a:latin typeface="Cambria Math" panose="02040503050406030204" pitchFamily="18" charset="0"/>
                  </a:rPr>
                  <a:t>:</a:t>
                </a:r>
                <a:endParaRPr lang="el-GR" dirty="0" smtClean="0">
                  <a:latin typeface="Cambria Math" panose="02040503050406030204" pitchFamily="18" charset="0"/>
                </a:endParaRPr>
              </a:p>
              <a:p>
                <a:endParaRPr lang="el-GR"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l-GR" sz="3200" b="0" i="1" smtClean="0">
                              <a:latin typeface="Cambria Math" panose="02040503050406030204" pitchFamily="18" charset="0"/>
                            </a:rPr>
                            <m:t>𝜀</m:t>
                          </m:r>
                        </m:e>
                        <m:sub>
                          <m:r>
                            <a:rPr lang="en-US" sz="3200" b="0" i="1" smtClean="0">
                              <a:latin typeface="Cambria Math" panose="02040503050406030204" pitchFamily="18" charset="0"/>
                            </a:rPr>
                            <m:t>h</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l-GR" sz="3200" b="0" i="1" smtClean="0">
                              <a:latin typeface="Cambria Math" panose="02040503050406030204" pitchFamily="18" charset="0"/>
                            </a:rPr>
                            <m:t>𝜀</m:t>
                          </m:r>
                          <m:r>
                            <a:rPr lang="el-GR" sz="3200" b="0" i="1" smtClean="0">
                              <a:latin typeface="Cambria Math" panose="02040503050406030204" pitchFamily="18" charset="0"/>
                            </a:rPr>
                            <m:t>+</m:t>
                          </m:r>
                          <m:r>
                            <a:rPr lang="el-GR" sz="3200" i="1">
                              <a:latin typeface="Cambria Math" panose="02040503050406030204" pitchFamily="18" charset="0"/>
                            </a:rPr>
                            <m:t>𝜀</m:t>
                          </m:r>
                        </m:e>
                        <m:sub>
                          <m:r>
                            <a:rPr lang="en-US" sz="3200" b="0" i="1" smtClean="0">
                              <a:latin typeface="Cambria Math" panose="02040503050406030204" pitchFamily="18" charset="0"/>
                            </a:rPr>
                            <m:t>𝑠𝑝</m:t>
                          </m:r>
                        </m:sub>
                      </m:sSub>
                    </m:oMath>
                  </m:oMathPara>
                </a14:m>
                <a:endParaRPr lang="en-US" sz="3200" i="1" dirty="0" smtClean="0">
                  <a:latin typeface="Cambria Math" panose="02040503050406030204" pitchFamily="18" charset="0"/>
                </a:endParaRPr>
              </a:p>
              <a:p>
                <a:pPr marL="0" indent="0">
                  <a:buNone/>
                </a:pPr>
                <a:endParaRPr lang="el-GR" sz="3200" i="1" dirty="0" smtClean="0">
                  <a:latin typeface="Cambria Math" panose="02040503050406030204" pitchFamily="18" charset="0"/>
                </a:endParaRPr>
              </a:p>
              <a:p>
                <a:pPr marL="0" indent="0">
                  <a:buNone/>
                </a:pPr>
                <a:r>
                  <a:rPr lang="el-GR" i="1" dirty="0" smtClean="0">
                    <a:latin typeface="Cambria Math" panose="02040503050406030204" pitchFamily="18" charset="0"/>
                  </a:rPr>
                  <a:t>ε</a:t>
                </a:r>
                <a:r>
                  <a:rPr lang="el-GR" dirty="0">
                    <a:latin typeface="Cambria Math" panose="02040503050406030204" pitchFamily="18" charset="0"/>
                  </a:rPr>
                  <a:t> </a:t>
                </a:r>
                <a:r>
                  <a:rPr lang="en-US" dirty="0" smtClean="0">
                    <a:latin typeface="Cambria Math" panose="02040503050406030204" pitchFamily="18" charset="0"/>
                  </a:rPr>
                  <a:t>  </a:t>
                </a:r>
                <a:r>
                  <a:rPr lang="el-GR" dirty="0" smtClean="0">
                    <a:latin typeface="Cambria Math" panose="02040503050406030204" pitchFamily="18" charset="0"/>
                  </a:rPr>
                  <a:t>: αντιστοιχεί με ευθεία οδόντωση</a:t>
                </a:r>
              </a:p>
              <a:p>
                <a:pPr marL="0" indent="0">
                  <a:buNone/>
                </a:pPr>
                <a:r>
                  <a:rPr lang="el-GR" i="1" dirty="0" smtClean="0">
                    <a:latin typeface="Cambria Math" panose="02040503050406030204" pitchFamily="18" charset="0"/>
                    <a:ea typeface="Cambria Math" panose="02040503050406030204" pitchFamily="18" charset="0"/>
                  </a:rPr>
                  <a:t>ε</a:t>
                </a:r>
                <a:r>
                  <a:rPr lang="en-US" i="1" baseline="-25000" dirty="0" err="1" smtClean="0">
                    <a:latin typeface="Cambria Math" panose="02040503050406030204" pitchFamily="18" charset="0"/>
                    <a:ea typeface="Cambria Math" panose="02040503050406030204" pitchFamily="18" charset="0"/>
                  </a:rPr>
                  <a:t>sp</a:t>
                </a:r>
                <a:r>
                  <a:rPr lang="el-GR" dirty="0" smtClean="0">
                    <a:latin typeface="Cambria Math" panose="02040503050406030204" pitchFamily="18" charset="0"/>
                  </a:rPr>
                  <a:t>: </a:t>
                </a:r>
                <a:r>
                  <a:rPr lang="el-GR" dirty="0">
                    <a:latin typeface="Cambria Math" panose="02040503050406030204" pitchFamily="18" charset="0"/>
                  </a:rPr>
                  <a:t>αντιστοιχεί </a:t>
                </a:r>
                <a:r>
                  <a:rPr lang="el-GR" dirty="0" smtClean="0">
                    <a:latin typeface="Cambria Math" panose="02040503050406030204" pitchFamily="18" charset="0"/>
                  </a:rPr>
                  <a:t>στη μετάθεση των ελικοειδών τροχών</a:t>
                </a:r>
                <a:endParaRPr lang="el-GR" dirty="0">
                  <a:latin typeface="Cambria Math" panose="02040503050406030204" pitchFamily="18" charset="0"/>
                </a:endParaRPr>
              </a:p>
              <a:p>
                <a:pPr marL="0" indent="0">
                  <a:buNone/>
                </a:pPr>
                <a:endParaRPr lang="el-GR"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l-GR" i="1">
                              <a:latin typeface="Cambria Math" panose="02040503050406030204" pitchFamily="18" charset="0"/>
                            </a:rPr>
                            <m:t>𝜀</m:t>
                          </m:r>
                        </m:e>
                        <m:sub>
                          <m:r>
                            <a:rPr lang="en-US" i="1">
                              <a:latin typeface="Cambria Math" panose="02040503050406030204" pitchFamily="18" charset="0"/>
                            </a:rPr>
                            <m:t>𝑠𝑝</m:t>
                          </m:r>
                        </m:sub>
                      </m:sSub>
                      <m:r>
                        <a:rPr lang="en-US" i="1">
                          <a:latin typeface="Cambria Math" panose="02040503050406030204" pitchFamily="18" charset="0"/>
                        </a:rPr>
                        <m:t>=</m:t>
                      </m:r>
                      <m:f>
                        <m:fPr>
                          <m:ctrlPr>
                            <a:rPr lang="en-US" i="1" smtClean="0">
                              <a:latin typeface="Cambria Math" panose="02040503050406030204" pitchFamily="18" charset="0"/>
                            </a:rPr>
                          </m:ctrlPr>
                        </m:fPr>
                        <m:num>
                          <m:sSub>
                            <m:sSubPr>
                              <m:ctrlPr>
                                <a:rPr lang="en-US" i="1">
                                  <a:latin typeface="Cambria Math" panose="02040503050406030204" pitchFamily="18" charset="0"/>
                                </a:rPr>
                              </m:ctrlPr>
                            </m:sSubPr>
                            <m:e>
                              <m:r>
                                <a:rPr lang="en-US" b="0" i="1" smtClean="0">
                                  <a:latin typeface="Cambria Math" panose="02040503050406030204" pitchFamily="18" charset="0"/>
                                </a:rPr>
                                <m:t>𝑠</m:t>
                              </m:r>
                            </m:e>
                            <m:sub>
                              <m:r>
                                <a:rPr lang="en-US" i="1">
                                  <a:latin typeface="Cambria Math" panose="02040503050406030204" pitchFamily="18" charset="0"/>
                                </a:rPr>
                                <m:t>𝑝</m:t>
                              </m:r>
                            </m:sub>
                          </m:sSub>
                        </m:num>
                        <m:den>
                          <m:sSub>
                            <m:sSubPr>
                              <m:ctrlPr>
                                <a:rPr lang="en-US" i="1">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𝑜𝑠</m:t>
                              </m:r>
                            </m:sub>
                          </m:sSub>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𝑏</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tan</m:t>
                              </m:r>
                            </m:fName>
                            <m:e>
                              <m:sSub>
                                <m:sSubPr>
                                  <m:ctrlPr>
                                    <a:rPr lang="en-US" i="1">
                                      <a:latin typeface="Cambria Math" panose="02040503050406030204" pitchFamily="18" charset="0"/>
                                    </a:rPr>
                                  </m:ctrlPr>
                                </m:sSubPr>
                                <m:e>
                                  <m:r>
                                    <a:rPr lang="el-GR" b="0" i="1" smtClean="0">
                                      <a:latin typeface="Cambria Math" panose="02040503050406030204" pitchFamily="18" charset="0"/>
                                    </a:rPr>
                                    <m:t>𝛽</m:t>
                                  </m:r>
                                </m:e>
                                <m:sub>
                                  <m:r>
                                    <a:rPr lang="el-GR" b="0" i="1" smtClean="0">
                                      <a:latin typeface="Cambria Math" panose="02040503050406030204" pitchFamily="18" charset="0"/>
                                    </a:rPr>
                                    <m:t>𝜊</m:t>
                                  </m:r>
                                </m:sub>
                              </m:sSub>
                            </m:e>
                          </m:func>
                        </m:num>
                        <m:den>
                          <m:sSub>
                            <m:sSubPr>
                              <m:ctrlPr>
                                <a:rPr lang="en-US" i="1">
                                  <a:latin typeface="Cambria Math" panose="02040503050406030204" pitchFamily="18" charset="0"/>
                                </a:rPr>
                              </m:ctrlPr>
                            </m:sSubPr>
                            <m:e>
                              <m:r>
                                <a:rPr lang="el-GR" b="0" i="1" smtClean="0">
                                  <a:latin typeface="Cambria Math" panose="02040503050406030204" pitchFamily="18" charset="0"/>
                                </a:rPr>
                                <m:t>𝜋</m:t>
                              </m:r>
                              <m:r>
                                <a:rPr lang="en-US" b="0" i="1" smtClean="0">
                                  <a:latin typeface="Cambria Math" panose="02040503050406030204" pitchFamily="18" charset="0"/>
                                </a:rPr>
                                <m:t>𝑚</m:t>
                              </m:r>
                            </m:e>
                            <m:sub>
                              <m:r>
                                <a:rPr lang="en-US" i="1">
                                  <a:latin typeface="Cambria Math" panose="02040503050406030204" pitchFamily="18" charset="0"/>
                                </a:rPr>
                                <m:t>𝑠</m:t>
                              </m:r>
                            </m:sub>
                          </m:sSub>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𝑏</m:t>
                          </m:r>
                          <m:func>
                            <m:funcPr>
                              <m:ctrlPr>
                                <a:rPr lang="en-US" i="1">
                                  <a:latin typeface="Cambria Math" panose="02040503050406030204" pitchFamily="18" charset="0"/>
                                </a:rPr>
                              </m:ctrlPr>
                            </m:funcPr>
                            <m:fName>
                              <m:r>
                                <m:rPr>
                                  <m:sty m:val="p"/>
                                </m:rPr>
                                <a:rPr lang="en-US" b="0" i="0" smtClean="0">
                                  <a:latin typeface="Cambria Math" panose="02040503050406030204" pitchFamily="18" charset="0"/>
                                </a:rPr>
                                <m:t>sin</m:t>
                              </m:r>
                            </m:fName>
                            <m:e>
                              <m:sSub>
                                <m:sSubPr>
                                  <m:ctrlPr>
                                    <a:rPr lang="en-US" i="1">
                                      <a:latin typeface="Cambria Math" panose="02040503050406030204" pitchFamily="18" charset="0"/>
                                    </a:rPr>
                                  </m:ctrlPr>
                                </m:sSubPr>
                                <m:e>
                                  <m:r>
                                    <a:rPr lang="el-GR" i="1">
                                      <a:latin typeface="Cambria Math" panose="02040503050406030204" pitchFamily="18" charset="0"/>
                                    </a:rPr>
                                    <m:t>𝛽</m:t>
                                  </m:r>
                                </m:e>
                                <m:sub>
                                  <m:r>
                                    <a:rPr lang="el-GR" i="1">
                                      <a:latin typeface="Cambria Math" panose="02040503050406030204" pitchFamily="18" charset="0"/>
                                    </a:rPr>
                                    <m:t>𝜊</m:t>
                                  </m:r>
                                </m:sub>
                              </m:sSub>
                            </m:e>
                          </m:func>
                        </m:num>
                        <m:den>
                          <m:sSub>
                            <m:sSubPr>
                              <m:ctrlPr>
                                <a:rPr lang="en-US" i="1">
                                  <a:latin typeface="Cambria Math" panose="02040503050406030204" pitchFamily="18" charset="0"/>
                                </a:rPr>
                              </m:ctrlPr>
                            </m:sSubPr>
                            <m:e>
                              <m:r>
                                <a:rPr lang="el-GR" i="1">
                                  <a:latin typeface="Cambria Math" panose="02040503050406030204" pitchFamily="18" charset="0"/>
                                </a:rPr>
                                <m:t>𝜋</m:t>
                              </m:r>
                              <m:r>
                                <a:rPr lang="en-US" i="1">
                                  <a:latin typeface="Cambria Math" panose="02040503050406030204" pitchFamily="18" charset="0"/>
                                </a:rPr>
                                <m:t>𝑚</m:t>
                              </m:r>
                            </m:e>
                            <m:sub>
                              <m:r>
                                <a:rPr lang="en-US" b="0" i="1" smtClean="0">
                                  <a:latin typeface="Cambria Math" panose="02040503050406030204" pitchFamily="18" charset="0"/>
                                </a:rPr>
                                <m:t>𝑛</m:t>
                              </m:r>
                            </m:sub>
                          </m:sSub>
                        </m:den>
                      </m:f>
                    </m:oMath>
                  </m:oMathPara>
                </a14:m>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466089" y="1690688"/>
                <a:ext cx="5938520" cy="4819015"/>
              </a:xfrm>
              <a:blipFill rotWithShape="0">
                <a:blip r:embed="rId4"/>
                <a:stretch>
                  <a:fillRect l="-2051" t="-3034"/>
                </a:stretch>
              </a:blipFill>
            </p:spPr>
            <p:txBody>
              <a:bodyPr/>
              <a:lstStyle/>
              <a:p>
                <a:r>
                  <a:rPr lang="el-GR">
                    <a:noFill/>
                  </a:rPr>
                  <a:t> </a:t>
                </a:r>
              </a:p>
            </p:txBody>
          </p:sp>
        </mc:Fallback>
      </mc:AlternateContent>
      <p:pic>
        <p:nvPicPr>
          <p:cNvPr id="4" name="Εικόνα 3"/>
          <p:cNvPicPr>
            <a:picLocks noChangeAspect="1"/>
          </p:cNvPicPr>
          <p:nvPr/>
        </p:nvPicPr>
        <p:blipFill rotWithShape="1">
          <a:blip r:embed="rId5" cstate="print">
            <a:extLst>
              <a:ext uri="{28A0092B-C50C-407E-A947-70E740481C1C}">
                <a14:useLocalDpi xmlns:a14="http://schemas.microsoft.com/office/drawing/2010/main" val="0"/>
              </a:ext>
            </a:extLst>
          </a:blip>
          <a:srcRect t="5417" r="5414" b="9861"/>
          <a:stretch/>
        </p:blipFill>
        <p:spPr>
          <a:xfrm>
            <a:off x="6718781" y="809625"/>
            <a:ext cx="5007130" cy="3912407"/>
          </a:xfrm>
          <a:prstGeom prst="rect">
            <a:avLst/>
          </a:prstGeom>
        </p:spPr>
      </p:pic>
      <mc:AlternateContent xmlns:mc="http://schemas.openxmlformats.org/markup-compatibility/2006" xmlns:a14="http://schemas.microsoft.com/office/drawing/2010/main">
        <mc:Choice Requires="a14">
          <p:sp>
            <p:nvSpPr>
              <p:cNvPr id="5" name="Ορθογώνιο 4"/>
              <p:cNvSpPr/>
              <p:nvPr/>
            </p:nvSpPr>
            <p:spPr>
              <a:xfrm>
                <a:off x="8279876" y="5367226"/>
                <a:ext cx="1884940" cy="556434"/>
              </a:xfrm>
              <a:prstGeom prst="rect">
                <a:avLst/>
              </a:prstGeom>
            </p:spPr>
            <p:txBody>
              <a:bodyPr wrap="none">
                <a:spAutoFit/>
              </a:bodyPr>
              <a:lstStyle/>
              <a:p>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𝑠</m:t>
                        </m:r>
                      </m:e>
                      <m:sub>
                        <m:r>
                          <a:rPr lang="en-US" sz="2800" i="1">
                            <a:latin typeface="Cambria Math" panose="02040503050406030204" pitchFamily="18" charset="0"/>
                          </a:rPr>
                          <m:t>𝑝</m:t>
                        </m:r>
                      </m:sub>
                    </m:sSub>
                  </m:oMath>
                </a14:m>
                <a:r>
                  <a:rPr lang="en-US" sz="2800" dirty="0" smtClean="0"/>
                  <a:t>=</a:t>
                </a:r>
                <a14:m>
                  <m:oMath xmlns:m="http://schemas.openxmlformats.org/officeDocument/2006/math">
                    <m:r>
                      <a:rPr lang="en-US" sz="2800" i="1">
                        <a:latin typeface="Cambria Math" panose="02040503050406030204" pitchFamily="18" charset="0"/>
                      </a:rPr>
                      <m:t>𝑏</m:t>
                    </m:r>
                    <m:func>
                      <m:funcPr>
                        <m:ctrlPr>
                          <a:rPr lang="en-US" sz="2800" i="1">
                            <a:latin typeface="Cambria Math" panose="02040503050406030204" pitchFamily="18" charset="0"/>
                          </a:rPr>
                        </m:ctrlPr>
                      </m:funcPr>
                      <m:fName>
                        <m:r>
                          <m:rPr>
                            <m:sty m:val="p"/>
                          </m:rPr>
                          <a:rPr lang="en-US" sz="2800">
                            <a:latin typeface="Cambria Math" panose="02040503050406030204" pitchFamily="18" charset="0"/>
                          </a:rPr>
                          <m:t>tan</m:t>
                        </m:r>
                      </m:fName>
                      <m:e>
                        <m:sSub>
                          <m:sSubPr>
                            <m:ctrlPr>
                              <a:rPr lang="en-US" sz="2800" i="1">
                                <a:latin typeface="Cambria Math" panose="02040503050406030204" pitchFamily="18" charset="0"/>
                              </a:rPr>
                            </m:ctrlPr>
                          </m:sSubPr>
                          <m:e>
                            <m:r>
                              <a:rPr lang="el-GR" sz="2800" i="1">
                                <a:latin typeface="Cambria Math" panose="02040503050406030204" pitchFamily="18" charset="0"/>
                              </a:rPr>
                              <m:t>𝛽</m:t>
                            </m:r>
                          </m:e>
                          <m:sub>
                            <m:r>
                              <a:rPr lang="el-GR" sz="2800" i="1">
                                <a:latin typeface="Cambria Math" panose="02040503050406030204" pitchFamily="18" charset="0"/>
                              </a:rPr>
                              <m:t>𝜊</m:t>
                            </m:r>
                          </m:sub>
                        </m:sSub>
                      </m:e>
                    </m:func>
                  </m:oMath>
                </a14:m>
                <a:endParaRPr lang="el-GR" sz="2800" dirty="0"/>
              </a:p>
            </p:txBody>
          </p:sp>
        </mc:Choice>
        <mc:Fallback xmlns="">
          <p:sp>
            <p:nvSpPr>
              <p:cNvPr id="5" name="Ορθογώνιο 4"/>
              <p:cNvSpPr>
                <a:spLocks noRot="1" noChangeAspect="1" noMove="1" noResize="1" noEditPoints="1" noAdjustHandles="1" noChangeArrowheads="1" noChangeShapeType="1" noTextEdit="1"/>
              </p:cNvSpPr>
              <p:nvPr/>
            </p:nvSpPr>
            <p:spPr>
              <a:xfrm>
                <a:off x="8279876" y="5367226"/>
                <a:ext cx="1884940" cy="556434"/>
              </a:xfrm>
              <a:prstGeom prst="rect">
                <a:avLst/>
              </a:prstGeom>
              <a:blipFill rotWithShape="0">
                <a:blip r:embed="rId6"/>
                <a:stretch>
                  <a:fillRect t="-9783" b="-23913"/>
                </a:stretch>
              </a:blipFill>
            </p:spPr>
            <p:txBody>
              <a:bodyPr/>
              <a:lstStyle/>
              <a:p>
                <a:r>
                  <a:rPr lang="el-GR">
                    <a:noFill/>
                  </a:rPr>
                  <a:t> </a:t>
                </a:r>
              </a:p>
            </p:txBody>
          </p:sp>
        </mc:Fallback>
      </mc:AlternateContent>
      <p:sp>
        <p:nvSpPr>
          <p:cNvPr id="6" name="Ορθογώνιο 5"/>
          <p:cNvSpPr/>
          <p:nvPr/>
        </p:nvSpPr>
        <p:spPr>
          <a:xfrm>
            <a:off x="1853563" y="2664932"/>
            <a:ext cx="3163571" cy="1033306"/>
          </a:xfrm>
          <a:prstGeom prst="rect">
            <a:avLst/>
          </a:prstGeom>
          <a:noFill/>
          <a:ln w="381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l-GR"/>
          </a:p>
        </p:txBody>
      </p:sp>
      <p:cxnSp>
        <p:nvCxnSpPr>
          <p:cNvPr id="8" name="Ευθεία γραμμή σύνδεσης 7"/>
          <p:cNvCxnSpPr/>
          <p:nvPr/>
        </p:nvCxnSpPr>
        <p:spPr>
          <a:xfrm>
            <a:off x="8138160" y="5933440"/>
            <a:ext cx="21132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Έλλειψη 8"/>
          <p:cNvSpPr/>
          <p:nvPr/>
        </p:nvSpPr>
        <p:spPr>
          <a:xfrm>
            <a:off x="9631680" y="3309302"/>
            <a:ext cx="904240" cy="7778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 name="Ήχος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38117577"/>
      </p:ext>
    </p:extLst>
  </p:cSld>
  <p:clrMapOvr>
    <a:masterClrMapping/>
  </p:clrMapOvr>
  <mc:AlternateContent xmlns:mc="http://schemas.openxmlformats.org/markup-compatibility/2006" xmlns:p14="http://schemas.microsoft.com/office/powerpoint/2010/main">
    <mc:Choice Requires="p14">
      <p:transition spd="med" p14:dur="700" advTm="37722">
        <p:fade/>
      </p:transition>
    </mc:Choice>
    <mc:Fallback xmlns="">
      <p:transition spd="med" advTm="377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Μετατοπίσεις κανόνα</a:t>
            </a:r>
            <a:endParaRPr lang="el-GR" dirty="0"/>
          </a:p>
        </p:txBody>
      </p:sp>
      <p:sp>
        <p:nvSpPr>
          <p:cNvPr id="3" name="Θέση περιεχομένου 2"/>
          <p:cNvSpPr>
            <a:spLocks noGrp="1"/>
          </p:cNvSpPr>
          <p:nvPr>
            <p:ph idx="1"/>
          </p:nvPr>
        </p:nvSpPr>
        <p:spPr/>
        <p:txBody>
          <a:bodyPr/>
          <a:lstStyle/>
          <a:p>
            <a:r>
              <a:rPr lang="el-GR" dirty="0" smtClean="0"/>
              <a:t>Αποφυγή </a:t>
            </a:r>
            <a:r>
              <a:rPr lang="el-GR" dirty="0" err="1" smtClean="0"/>
              <a:t>υποκοπών</a:t>
            </a:r>
            <a:r>
              <a:rPr lang="el-GR" dirty="0" smtClean="0"/>
              <a:t> κατασκευής.</a:t>
            </a:r>
          </a:p>
          <a:p>
            <a:r>
              <a:rPr lang="el-GR" dirty="0" smtClean="0"/>
              <a:t>Θετική μετατόπιση κοπτικού κανόνα.</a:t>
            </a:r>
          </a:p>
          <a:p>
            <a:r>
              <a:rPr lang="en-US" dirty="0" smtClean="0"/>
              <a:t>Module</a:t>
            </a:r>
            <a:r>
              <a:rPr lang="el-GR" dirty="0" smtClean="0"/>
              <a:t>, βασικός και αρχικός κύλινδρος αμετάβλητα.</a:t>
            </a:r>
          </a:p>
          <a:p>
            <a:r>
              <a:rPr lang="el-GR" dirty="0" smtClean="0"/>
              <a:t>Πάχος οδόντων, ύψος κεφαλής και </a:t>
            </a:r>
            <a:r>
              <a:rPr lang="el-GR" dirty="0" err="1" smtClean="0"/>
              <a:t>ποδός</a:t>
            </a:r>
            <a:r>
              <a:rPr lang="el-GR" dirty="0" smtClean="0"/>
              <a:t> μεταβάλλονται.</a:t>
            </a:r>
          </a:p>
          <a:p>
            <a:r>
              <a:rPr lang="el-GR" dirty="0" smtClean="0"/>
              <a:t>Κατ’ αντιστοιχία με ευθεία οδόντωση.</a:t>
            </a:r>
            <a:endParaRPr lang="el-GR" dirty="0"/>
          </a:p>
        </p:txBody>
      </p:sp>
      <p:pic>
        <p:nvPicPr>
          <p:cNvPr id="5" name="Ήχος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85771497"/>
      </p:ext>
    </p:extLst>
  </p:cSld>
  <p:clrMapOvr>
    <a:masterClrMapping/>
  </p:clrMapOvr>
  <mc:AlternateContent xmlns:mc="http://schemas.openxmlformats.org/markup-compatibility/2006" xmlns:p14="http://schemas.microsoft.com/office/powerpoint/2010/main">
    <mc:Choice Requires="p14">
      <p:transition spd="med" p14:dur="700" advTm="42283">
        <p:fade/>
      </p:transition>
    </mc:Choice>
    <mc:Fallback xmlns="">
      <p:transition spd="med" advTm="422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Βασικά πλεονεκτήματα</a:t>
            </a:r>
            <a:endParaRPr lang="el-GR" dirty="0"/>
          </a:p>
        </p:txBody>
      </p:sp>
      <p:sp>
        <p:nvSpPr>
          <p:cNvPr id="3" name="Θέση περιεχομένου 2"/>
          <p:cNvSpPr>
            <a:spLocks noGrp="1"/>
          </p:cNvSpPr>
          <p:nvPr>
            <p:ph idx="1"/>
          </p:nvPr>
        </p:nvSpPr>
        <p:spPr/>
        <p:txBody>
          <a:bodyPr/>
          <a:lstStyle/>
          <a:p>
            <a:r>
              <a:rPr lang="el-GR" dirty="0" smtClean="0"/>
              <a:t>Μείωση θορύβου</a:t>
            </a:r>
          </a:p>
          <a:p>
            <a:r>
              <a:rPr lang="el-GR" dirty="0" smtClean="0"/>
              <a:t>Απάλειψη απότομων εναλλαγών φορτίου</a:t>
            </a:r>
          </a:p>
          <a:p>
            <a:r>
              <a:rPr lang="el-GR" dirty="0" smtClean="0"/>
              <a:t>Μεγαλύτερος βαθμός επικαλύψεως</a:t>
            </a:r>
          </a:p>
          <a:p>
            <a:r>
              <a:rPr lang="el-GR" dirty="0" smtClean="0"/>
              <a:t>Ίδιος ή και καλύτερος βαθμός απόδοσης (αν δεν υπάρχουν ατέλειες)</a:t>
            </a:r>
          </a:p>
          <a:p>
            <a:endParaRPr lang="el-GR" dirty="0"/>
          </a:p>
        </p:txBody>
      </p:sp>
      <p:pic>
        <p:nvPicPr>
          <p:cNvPr id="6" name="Ήχος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pic>
        <p:nvPicPr>
          <p:cNvPr id="7" name="helical gear animation">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862388" y="3898900"/>
            <a:ext cx="4770437" cy="2743200"/>
          </a:xfrm>
          <a:prstGeom prst="rect">
            <a:avLst/>
          </a:prstGeom>
        </p:spPr>
      </p:pic>
    </p:spTree>
    <p:extLst>
      <p:ext uri="{BB962C8B-B14F-4D97-AF65-F5344CB8AC3E}">
        <p14:creationId xmlns:p14="http://schemas.microsoft.com/office/powerpoint/2010/main" val="3983199786"/>
      </p:ext>
    </p:extLst>
  </p:cSld>
  <p:clrMapOvr>
    <a:masterClrMapping/>
  </p:clrMapOvr>
  <mc:AlternateContent xmlns:mc="http://schemas.openxmlformats.org/markup-compatibility/2006" xmlns:p14="http://schemas.microsoft.com/office/powerpoint/2010/main">
    <mc:Choice Requires="p14">
      <p:transition spd="med" p14:dur="700" advTm="46019">
        <p:fade/>
      </p:transition>
    </mc:Choice>
    <mc:Fallback xmlns="">
      <p:transition spd="med" advTm="460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mediacall" presetSubtype="0" fill="hold" nodeType="withEffect">
                                  <p:stCondLst>
                                    <p:cond delay="0"/>
                                  </p:stCondLst>
                                  <p:childTnLst>
                                    <p:cmd type="call" cmd="playFrom(0.0)">
                                      <p:cBhvr>
                                        <p:cTn id="8" dur="146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6"/>
                </p:tgtEl>
              </p:cMediaNode>
            </p:audio>
            <p:video>
              <p:cMediaNode vol="80000" mute="1">
                <p:cTn id="10" repeatCount="indefinite" fill="hold" display="0">
                  <p:stCondLst>
                    <p:cond delay="indefinite"/>
                  </p:st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Μειονεκτήματα</a:t>
            </a:r>
            <a:endParaRPr lang="el-GR" dirty="0"/>
          </a:p>
        </p:txBody>
      </p:sp>
      <p:sp>
        <p:nvSpPr>
          <p:cNvPr id="3" name="Θέση περιεχομένου 2"/>
          <p:cNvSpPr>
            <a:spLocks noGrp="1"/>
          </p:cNvSpPr>
          <p:nvPr>
            <p:ph idx="1"/>
          </p:nvPr>
        </p:nvSpPr>
        <p:spPr/>
        <p:txBody>
          <a:bodyPr/>
          <a:lstStyle/>
          <a:p>
            <a:r>
              <a:rPr lang="el-GR" dirty="0" smtClean="0"/>
              <a:t>Ανάπτυξη αξονικών φορτίων</a:t>
            </a:r>
          </a:p>
          <a:p>
            <a:r>
              <a:rPr lang="el-GR" dirty="0" smtClean="0"/>
              <a:t>Μεγαλύτερος κόστος</a:t>
            </a:r>
            <a:endParaRPr lang="el-GR" dirty="0"/>
          </a:p>
        </p:txBody>
      </p:sp>
      <p:pic>
        <p:nvPicPr>
          <p:cNvPr id="4" name="Εικόνα 3"/>
          <p:cNvPicPr>
            <a:picLocks noChangeAspect="1"/>
          </p:cNvPicPr>
          <p:nvPr/>
        </p:nvPicPr>
        <p:blipFill rotWithShape="1">
          <a:blip r:embed="rId4">
            <a:extLst>
              <a:ext uri="{28A0092B-C50C-407E-A947-70E740481C1C}">
                <a14:useLocalDpi xmlns:a14="http://schemas.microsoft.com/office/drawing/2010/main" val="0"/>
              </a:ext>
            </a:extLst>
          </a:blip>
          <a:srcRect l="17474" t="6285" r="16465" b="36251"/>
          <a:stretch/>
        </p:blipFill>
        <p:spPr>
          <a:xfrm>
            <a:off x="4704079" y="3088640"/>
            <a:ext cx="7163753" cy="3505200"/>
          </a:xfrm>
          <a:prstGeom prst="rect">
            <a:avLst/>
          </a:prstGeom>
        </p:spPr>
      </p:pic>
      <p:pic>
        <p:nvPicPr>
          <p:cNvPr id="10" name="Ήχος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34277477"/>
      </p:ext>
    </p:extLst>
  </p:cSld>
  <p:clrMapOvr>
    <a:masterClrMapping/>
  </p:clrMapOvr>
  <mc:AlternateContent xmlns:mc="http://schemas.openxmlformats.org/markup-compatibility/2006" xmlns:p14="http://schemas.microsoft.com/office/powerpoint/2010/main">
    <mc:Choice Requires="p14">
      <p:transition spd="med" p14:dur="700" advTm="34749">
        <p:fade/>
      </p:transition>
    </mc:Choice>
    <mc:Fallback xmlns="">
      <p:transition spd="med" advTm="347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Μειονεκτήματα ευθείας οδόντωσης</a:t>
            </a:r>
            <a:endParaRPr lang="el-GR" dirty="0"/>
          </a:p>
        </p:txBody>
      </p:sp>
      <p:sp>
        <p:nvSpPr>
          <p:cNvPr id="3" name="Θέση περιεχομένου 2"/>
          <p:cNvSpPr>
            <a:spLocks noGrp="1"/>
          </p:cNvSpPr>
          <p:nvPr>
            <p:ph idx="1"/>
          </p:nvPr>
        </p:nvSpPr>
        <p:spPr>
          <a:xfrm>
            <a:off x="838200" y="1764202"/>
            <a:ext cx="10515600" cy="4351338"/>
          </a:xfrm>
        </p:spPr>
        <p:txBody>
          <a:bodyPr/>
          <a:lstStyle/>
          <a:p>
            <a:r>
              <a:rPr lang="el-GR" dirty="0" smtClean="0"/>
              <a:t>Βαθμός επικαλύψεως: 1 &lt; </a:t>
            </a:r>
            <a:r>
              <a:rPr lang="el-GR" i="1" dirty="0" smtClean="0"/>
              <a:t>ε </a:t>
            </a:r>
            <a:r>
              <a:rPr lang="el-GR" dirty="0" smtClean="0"/>
              <a:t>&lt; 2</a:t>
            </a:r>
          </a:p>
          <a:p>
            <a:r>
              <a:rPr lang="el-GR" dirty="0" smtClean="0"/>
              <a:t>Εναλλαγή μεταξύ απλής και διπλής επαφής</a:t>
            </a:r>
          </a:p>
          <a:p>
            <a:r>
              <a:rPr lang="el-GR" dirty="0" smtClean="0"/>
              <a:t>Μεταβολή του φορτίου από </a:t>
            </a:r>
            <a:r>
              <a:rPr lang="en-US" dirty="0" smtClean="0"/>
              <a:t>P </a:t>
            </a:r>
            <a:r>
              <a:rPr lang="el-GR" dirty="0" smtClean="0"/>
              <a:t>σε </a:t>
            </a:r>
            <a:r>
              <a:rPr lang="en-US" dirty="0" smtClean="0"/>
              <a:t>P/2</a:t>
            </a:r>
            <a:endParaRPr lang="el-GR" dirty="0"/>
          </a:p>
        </p:txBody>
      </p:sp>
      <p:pic>
        <p:nvPicPr>
          <p:cNvPr id="4" name="Εικόνα 3"/>
          <p:cNvPicPr>
            <a:picLocks noChangeAspect="1"/>
          </p:cNvPicPr>
          <p:nvPr/>
        </p:nvPicPr>
        <p:blipFill rotWithShape="1">
          <a:blip r:embed="rId5" cstate="print">
            <a:extLst>
              <a:ext uri="{28A0092B-C50C-407E-A947-70E740481C1C}">
                <a14:useLocalDpi xmlns:a14="http://schemas.microsoft.com/office/drawing/2010/main" val="0"/>
              </a:ext>
            </a:extLst>
          </a:blip>
          <a:srcRect t="6520" b="4000"/>
          <a:stretch/>
        </p:blipFill>
        <p:spPr>
          <a:xfrm>
            <a:off x="1681480" y="3508572"/>
            <a:ext cx="4754880" cy="2991612"/>
          </a:xfrm>
          <a:prstGeom prst="rect">
            <a:avLst/>
          </a:prstGeom>
        </p:spPr>
      </p:pic>
      <p:pic>
        <p:nvPicPr>
          <p:cNvPr id="6" name="Εικόνα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8121" y="1871832"/>
            <a:ext cx="4081256" cy="4136079"/>
          </a:xfrm>
          <a:prstGeom prst="rect">
            <a:avLst/>
          </a:prstGeom>
        </p:spPr>
      </p:pic>
      <p:pic>
        <p:nvPicPr>
          <p:cNvPr id="8" name="Ήχος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19457443"/>
      </p:ext>
    </p:extLst>
  </p:cSld>
  <p:clrMapOvr>
    <a:masterClrMapping/>
  </p:clrMapOvr>
  <mc:AlternateContent xmlns:mc="http://schemas.openxmlformats.org/markup-compatibility/2006" xmlns:p14="http://schemas.microsoft.com/office/powerpoint/2010/main">
    <mc:Choice Requires="p14">
      <p:transition spd="med" p14:dur="700" advTm="69108">
        <p:fade/>
      </p:transition>
    </mc:Choice>
    <mc:Fallback xmlns="">
      <p:transition spd="med" advTm="691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err="1" smtClean="0"/>
              <a:t>Βηματικός</a:t>
            </a:r>
            <a:r>
              <a:rPr lang="el-GR" dirty="0" smtClean="0"/>
              <a:t> οδοντωτός τροχός</a:t>
            </a:r>
            <a:endParaRPr lang="el-GR" dirty="0"/>
          </a:p>
        </p:txBody>
      </p:sp>
      <p:sp>
        <p:nvSpPr>
          <p:cNvPr id="3" name="Θέση περιεχομένου 2"/>
          <p:cNvSpPr>
            <a:spLocks noGrp="1"/>
          </p:cNvSpPr>
          <p:nvPr>
            <p:ph idx="1"/>
          </p:nvPr>
        </p:nvSpPr>
        <p:spPr>
          <a:xfrm>
            <a:off x="838200" y="1825625"/>
            <a:ext cx="6076950" cy="4351338"/>
          </a:xfrm>
        </p:spPr>
        <p:txBody>
          <a:bodyPr/>
          <a:lstStyle/>
          <a:p>
            <a:r>
              <a:rPr lang="el-GR" dirty="0" smtClean="0"/>
              <a:t>Δύο τροχοί σε γωνία π/</a:t>
            </a:r>
            <a:r>
              <a:rPr lang="en-US" dirty="0" smtClean="0"/>
              <a:t>Z</a:t>
            </a:r>
          </a:p>
          <a:p>
            <a:r>
              <a:rPr lang="el-GR" dirty="0" smtClean="0"/>
              <a:t>Αλλαγή φορτίου από </a:t>
            </a:r>
            <a:r>
              <a:rPr lang="en-US" dirty="0" smtClean="0"/>
              <a:t>P/2 </a:t>
            </a:r>
            <a:r>
              <a:rPr lang="el-GR" dirty="0" smtClean="0"/>
              <a:t>σε </a:t>
            </a:r>
            <a:r>
              <a:rPr lang="en-US" dirty="0" smtClean="0"/>
              <a:t>P/4</a:t>
            </a:r>
          </a:p>
          <a:p>
            <a:r>
              <a:rPr lang="el-GR" dirty="0" smtClean="0"/>
              <a:t>Για τρεις τροχούς από </a:t>
            </a:r>
            <a:r>
              <a:rPr lang="en-US" dirty="0" smtClean="0"/>
              <a:t>P/3 </a:t>
            </a:r>
            <a:r>
              <a:rPr lang="el-GR" dirty="0" smtClean="0"/>
              <a:t>σε </a:t>
            </a:r>
            <a:r>
              <a:rPr lang="en-US" dirty="0" smtClean="0"/>
              <a:t>P/6 </a:t>
            </a:r>
            <a:r>
              <a:rPr lang="el-GR" dirty="0" err="1" smtClean="0"/>
              <a:t>κ.ο.κ.</a:t>
            </a:r>
            <a:endParaRPr lang="el-GR" dirty="0" smtClean="0"/>
          </a:p>
          <a:p>
            <a:endParaRPr lang="el-GR" dirty="0"/>
          </a:p>
          <a:p>
            <a:r>
              <a:rPr lang="el-GR" dirty="0" smtClean="0"/>
              <a:t>Όταν ο αριθμός των επιμέρους τροχών τείνει στο άπειρο</a:t>
            </a:r>
          </a:p>
          <a:p>
            <a:endParaRPr lang="el-GR" dirty="0"/>
          </a:p>
          <a:p>
            <a:pPr marL="0" indent="0" algn="ctr">
              <a:buNone/>
            </a:pPr>
            <a:r>
              <a:rPr lang="el-GR" dirty="0" smtClean="0"/>
              <a:t>Ελικοειδείς οδοντώσεις  </a:t>
            </a:r>
            <a:endParaRPr lang="el-GR" dirty="0"/>
          </a:p>
        </p:txBody>
      </p:sp>
      <p:pic>
        <p:nvPicPr>
          <p:cNvPr id="6" name="Εικόνα 5"/>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t="3472" b="5416"/>
          <a:stretch/>
        </p:blipFill>
        <p:spPr>
          <a:xfrm rot="16200000">
            <a:off x="7562498" y="1608535"/>
            <a:ext cx="3534477" cy="4543425"/>
          </a:xfrm>
          <a:prstGeom prst="rect">
            <a:avLst/>
          </a:prstGeom>
        </p:spPr>
      </p:pic>
      <p:sp>
        <p:nvSpPr>
          <p:cNvPr id="7" name="Βέλος προς τα κάτω 6"/>
          <p:cNvSpPr/>
          <p:nvPr/>
        </p:nvSpPr>
        <p:spPr>
          <a:xfrm>
            <a:off x="3681412" y="4695825"/>
            <a:ext cx="390525" cy="485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 name="Ήχος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3278083"/>
      </p:ext>
    </p:extLst>
  </p:cSld>
  <p:clrMapOvr>
    <a:masterClrMapping/>
  </p:clrMapOvr>
  <mc:AlternateContent xmlns:mc="http://schemas.openxmlformats.org/markup-compatibility/2006" xmlns:p14="http://schemas.microsoft.com/office/powerpoint/2010/main">
    <mc:Choice Requires="p14">
      <p:transition spd="med" p14:dur="700" advTm="71130">
        <p:fade/>
      </p:transition>
    </mc:Choice>
    <mc:Fallback xmlns="">
      <p:transition spd="med" advTm="711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Ελικοειδής μετωπικοί οδοντωτοί τροχοί</a:t>
            </a:r>
            <a:endParaRPr lang="el-GR" dirty="0"/>
          </a:p>
        </p:txBody>
      </p:sp>
      <p:sp>
        <p:nvSpPr>
          <p:cNvPr id="3" name="Θέση περιεχομένου 2"/>
          <p:cNvSpPr>
            <a:spLocks noGrp="1"/>
          </p:cNvSpPr>
          <p:nvPr>
            <p:ph idx="1"/>
          </p:nvPr>
        </p:nvSpPr>
        <p:spPr>
          <a:xfrm>
            <a:off x="1295400" y="2730500"/>
            <a:ext cx="10515600" cy="4351338"/>
          </a:xfrm>
        </p:spPr>
        <p:txBody>
          <a:bodyPr/>
          <a:lstStyle/>
          <a:p>
            <a:pPr marL="0" indent="0">
              <a:buNone/>
            </a:pPr>
            <a:r>
              <a:rPr lang="el-GR" dirty="0" smtClean="0"/>
              <a:t>Συνεργασία όταν:</a:t>
            </a:r>
          </a:p>
          <a:p>
            <a:r>
              <a:rPr lang="el-GR" dirty="0" smtClean="0"/>
              <a:t>Ίδια γωνία έλικας</a:t>
            </a:r>
          </a:p>
          <a:p>
            <a:r>
              <a:rPr lang="el-GR" dirty="0" smtClean="0"/>
              <a:t>Ίδιο </a:t>
            </a:r>
            <a:r>
              <a:rPr lang="en-US" dirty="0" smtClean="0"/>
              <a:t>module</a:t>
            </a:r>
          </a:p>
          <a:p>
            <a:r>
              <a:rPr lang="el-GR" dirty="0" smtClean="0"/>
              <a:t>Ίδια γωνία εξειλιγμένης</a:t>
            </a:r>
            <a:endParaRPr lang="el-GR" dirty="0"/>
          </a:p>
        </p:txBody>
      </p:sp>
      <p:pic>
        <p:nvPicPr>
          <p:cNvPr id="4" name="Εικόνα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7050" y="1690688"/>
            <a:ext cx="4305300" cy="4305300"/>
          </a:xfrm>
          <a:prstGeom prst="rect">
            <a:avLst/>
          </a:prstGeom>
        </p:spPr>
      </p:pic>
      <p:pic>
        <p:nvPicPr>
          <p:cNvPr id="5" name="Ήχος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1013946"/>
      </p:ext>
    </p:extLst>
  </p:cSld>
  <p:clrMapOvr>
    <a:masterClrMapping/>
  </p:clrMapOvr>
  <mc:AlternateContent xmlns:mc="http://schemas.openxmlformats.org/markup-compatibility/2006" xmlns:p14="http://schemas.microsoft.com/office/powerpoint/2010/main">
    <mc:Choice Requires="p14">
      <p:transition spd="med" p14:dur="700" advTm="33462">
        <p:fade/>
      </p:transition>
    </mc:Choice>
    <mc:Fallback xmlns="">
      <p:transition spd="med" advTm="334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762000" y="234233"/>
            <a:ext cx="10515600" cy="1325563"/>
          </a:xfrm>
        </p:spPr>
        <p:txBody>
          <a:bodyPr/>
          <a:lstStyle/>
          <a:p>
            <a:r>
              <a:rPr lang="el-GR" dirty="0" smtClean="0"/>
              <a:t>Γένεση ελικοειδούς οδόντος</a:t>
            </a:r>
            <a:endParaRPr lang="el-GR" dirty="0"/>
          </a:p>
        </p:txBody>
      </p:sp>
      <p:sp>
        <p:nvSpPr>
          <p:cNvPr id="3" name="Θέση περιεχομένου 2"/>
          <p:cNvSpPr>
            <a:spLocks noGrp="1"/>
          </p:cNvSpPr>
          <p:nvPr>
            <p:ph idx="1"/>
          </p:nvPr>
        </p:nvSpPr>
        <p:spPr>
          <a:xfrm>
            <a:off x="200025" y="1825625"/>
            <a:ext cx="6638925" cy="4351338"/>
          </a:xfrm>
        </p:spPr>
        <p:txBody>
          <a:bodyPr/>
          <a:lstStyle/>
          <a:p>
            <a:r>
              <a:rPr lang="el-GR" dirty="0" smtClean="0"/>
              <a:t>Η ευθεία ΑΒ σχηματίζει γωνία ΒΑΝ = </a:t>
            </a:r>
            <a:r>
              <a:rPr lang="el-GR" i="1" dirty="0" smtClean="0"/>
              <a:t>β</a:t>
            </a:r>
            <a:r>
              <a:rPr lang="en-US" i="1" baseline="-25000" dirty="0" smtClean="0"/>
              <a:t>g</a:t>
            </a:r>
            <a:r>
              <a:rPr lang="en-US" dirty="0" smtClean="0"/>
              <a:t> </a:t>
            </a:r>
            <a:r>
              <a:rPr lang="el-GR" dirty="0" smtClean="0"/>
              <a:t>με τη γενέτειρα ΑΝ του βασικού κυλίνδρου.</a:t>
            </a:r>
          </a:p>
          <a:p>
            <a:r>
              <a:rPr lang="el-GR" dirty="0" smtClean="0"/>
              <a:t>Η μετωπική τομή ελικοειδούς οδόντος είναι εξειλιγμένη. </a:t>
            </a:r>
          </a:p>
          <a:p>
            <a:r>
              <a:rPr lang="el-GR" dirty="0" smtClean="0"/>
              <a:t>Το ίχνος της ΑΒ επί του βασικού κύκλου είναι η έλικα </a:t>
            </a:r>
            <a:r>
              <a:rPr lang="en-US" dirty="0" smtClean="0"/>
              <a:t>AWG. </a:t>
            </a:r>
            <a:endParaRPr lang="el-GR" dirty="0" smtClean="0"/>
          </a:p>
          <a:p>
            <a:r>
              <a:rPr lang="el-GR" dirty="0" smtClean="0"/>
              <a:t>Οι παράπλευρες επιφάνειες περιορίζονται από τον κύλινδρο κεφαλής. </a:t>
            </a:r>
            <a:endParaRPr lang="el-GR" dirty="0"/>
          </a:p>
        </p:txBody>
      </p:sp>
      <p:pic>
        <p:nvPicPr>
          <p:cNvPr id="4" name="Εικόνα 3"/>
          <p:cNvPicPr>
            <a:picLocks noChangeAspect="1"/>
          </p:cNvPicPr>
          <p:nvPr/>
        </p:nvPicPr>
        <p:blipFill rotWithShape="1">
          <a:blip r:embed="rId4" cstate="print">
            <a:extLst>
              <a:ext uri="{28A0092B-C50C-407E-A947-70E740481C1C}">
                <a14:useLocalDpi xmlns:a14="http://schemas.microsoft.com/office/drawing/2010/main" val="0"/>
              </a:ext>
            </a:extLst>
          </a:blip>
          <a:srcRect r="12360"/>
          <a:stretch/>
        </p:blipFill>
        <p:spPr>
          <a:xfrm rot="16200000">
            <a:off x="6908444" y="1244956"/>
            <a:ext cx="5128343" cy="5267328"/>
          </a:xfrm>
          <a:prstGeom prst="rect">
            <a:avLst/>
          </a:prstGeom>
        </p:spPr>
      </p:pic>
      <p:pic>
        <p:nvPicPr>
          <p:cNvPr id="9" name="Ήχος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97819887"/>
      </p:ext>
    </p:extLst>
  </p:cSld>
  <p:clrMapOvr>
    <a:masterClrMapping/>
  </p:clrMapOvr>
  <mc:AlternateContent xmlns:mc="http://schemas.openxmlformats.org/markup-compatibility/2006" xmlns:p14="http://schemas.microsoft.com/office/powerpoint/2010/main">
    <mc:Choice Requires="p14">
      <p:transition spd="med" p14:dur="700" advTm="100625">
        <p:fade/>
      </p:transition>
    </mc:Choice>
    <mc:Fallback xmlns="">
      <p:transition spd="med" advTm="1006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19100" y="465179"/>
            <a:ext cx="10515600" cy="1325563"/>
          </a:xfrm>
        </p:spPr>
        <p:txBody>
          <a:bodyPr/>
          <a:lstStyle/>
          <a:p>
            <a:r>
              <a:rPr lang="el-GR" dirty="0" smtClean="0"/>
              <a:t>Κλίση ελικοειδούς οδόντωσης </a:t>
            </a:r>
            <a:endParaRPr lang="el-GR" dirty="0"/>
          </a:p>
        </p:txBody>
      </p:sp>
      <p:sp>
        <p:nvSpPr>
          <p:cNvPr id="3" name="Θέση περιεχομένου 2"/>
          <p:cNvSpPr>
            <a:spLocks noGrp="1"/>
          </p:cNvSpPr>
          <p:nvPr>
            <p:ph idx="1"/>
          </p:nvPr>
        </p:nvSpPr>
        <p:spPr>
          <a:xfrm>
            <a:off x="838200" y="1825625"/>
            <a:ext cx="6038850" cy="4351338"/>
          </a:xfrm>
        </p:spPr>
        <p:txBody>
          <a:bodyPr/>
          <a:lstStyle/>
          <a:p>
            <a:r>
              <a:rPr lang="el-GR" dirty="0" smtClean="0"/>
              <a:t>Διαφορά κλίσεως των οδόντων σε κάθε κύλινδρο.</a:t>
            </a:r>
          </a:p>
          <a:p>
            <a:r>
              <a:rPr lang="el-GR" dirty="0" smtClean="0"/>
              <a:t>Ορίζονται ξεχωριστά για κάθε χαρακτηριστικό κύλινδρο: βασικό, αρχικό και κεφαλής.</a:t>
            </a:r>
          </a:p>
          <a:p>
            <a:endParaRPr lang="en-US" dirty="0" smtClean="0"/>
          </a:p>
          <a:p>
            <a:endParaRPr lang="en-US" dirty="0"/>
          </a:p>
          <a:p>
            <a:r>
              <a:rPr lang="en-US" i="1" dirty="0" smtClean="0"/>
              <a:t>H</a:t>
            </a:r>
            <a:r>
              <a:rPr lang="en-US" dirty="0" smtClean="0"/>
              <a:t>: </a:t>
            </a:r>
            <a:r>
              <a:rPr lang="el-GR" dirty="0" smtClean="0"/>
              <a:t>το μήκος της έλικας</a:t>
            </a:r>
            <a:endParaRPr lang="el-GR" i="1" dirty="0"/>
          </a:p>
        </p:txBody>
      </p:sp>
      <p:pic>
        <p:nvPicPr>
          <p:cNvPr id="6" name="Εικόνα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7124" y="769194"/>
            <a:ext cx="4627223" cy="5650656"/>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2825323" y="4001294"/>
                <a:ext cx="2064604" cy="8152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tan</m:t>
                          </m:r>
                        </m:fName>
                        <m:e>
                          <m:sSub>
                            <m:sSubPr>
                              <m:ctrlPr>
                                <a:rPr lang="en-US" sz="2800" b="0" i="1" smtClean="0">
                                  <a:latin typeface="Cambria Math" panose="02040503050406030204" pitchFamily="18" charset="0"/>
                                </a:rPr>
                              </m:ctrlPr>
                            </m:sSubPr>
                            <m:e>
                              <m:r>
                                <a:rPr lang="el-GR" sz="2800" b="0" i="1" smtClean="0">
                                  <a:latin typeface="Cambria Math" panose="02040503050406030204" pitchFamily="18" charset="0"/>
                                </a:rPr>
                                <m:t>𝛽</m:t>
                              </m:r>
                            </m:e>
                            <m:sub>
                              <m:r>
                                <a:rPr lang="el-GR" sz="2800" b="0" i="1" smtClean="0">
                                  <a:latin typeface="Cambria Math" panose="02040503050406030204" pitchFamily="18" charset="0"/>
                                </a:rPr>
                                <m:t>0</m:t>
                              </m:r>
                            </m:sub>
                          </m:sSub>
                          <m:r>
                            <a:rPr lang="el-GR" sz="2800" b="0" i="1" smtClean="0">
                              <a:latin typeface="Cambria Math" panose="02040503050406030204" pitchFamily="18" charset="0"/>
                            </a:rPr>
                            <m:t>=</m:t>
                          </m:r>
                          <m:f>
                            <m:fPr>
                              <m:ctrlPr>
                                <a:rPr lang="el-GR" sz="2800" b="0" i="1" smtClean="0">
                                  <a:latin typeface="Cambria Math" panose="02040503050406030204" pitchFamily="18" charset="0"/>
                                </a:rPr>
                              </m:ctrlPr>
                            </m:fPr>
                            <m:num>
                              <m:r>
                                <a:rPr lang="el-GR" sz="2800" b="0" i="1" smtClean="0">
                                  <a:latin typeface="Cambria Math" panose="02040503050406030204" pitchFamily="18" charset="0"/>
                                </a:rPr>
                                <m:t>𝜋</m:t>
                              </m:r>
                              <m:sSub>
                                <m:sSubPr>
                                  <m:ctrlPr>
                                    <a:rPr lang="el-GR" sz="2800" b="0" i="1" smtClean="0">
                                      <a:latin typeface="Cambria Math" panose="02040503050406030204" pitchFamily="18" charset="0"/>
                                    </a:rPr>
                                  </m:ctrlPr>
                                </m:sSubPr>
                                <m:e>
                                  <m:r>
                                    <a:rPr lang="en-US" sz="2800" b="0" i="1" smtClean="0">
                                      <a:latin typeface="Cambria Math" panose="02040503050406030204" pitchFamily="18" charset="0"/>
                                    </a:rPr>
                                    <m:t>𝑑</m:t>
                                  </m:r>
                                </m:e>
                                <m:sub>
                                  <m:r>
                                    <a:rPr lang="en-US" sz="2800" b="0" i="1" smtClean="0">
                                      <a:latin typeface="Cambria Math" panose="02040503050406030204" pitchFamily="18" charset="0"/>
                                    </a:rPr>
                                    <m:t>0</m:t>
                                  </m:r>
                                </m:sub>
                              </m:sSub>
                            </m:num>
                            <m:den>
                              <m:r>
                                <m:rPr>
                                  <m:sty m:val="p"/>
                                </m:rPr>
                                <a:rPr lang="en-US" sz="2800" b="0" i="0" smtClean="0">
                                  <a:latin typeface="Cambria Math" panose="02040503050406030204" pitchFamily="18" charset="0"/>
                                </a:rPr>
                                <m:t>H</m:t>
                              </m:r>
                            </m:den>
                          </m:f>
                        </m:e>
                      </m:func>
                    </m:oMath>
                  </m:oMathPara>
                </a14:m>
                <a:endParaRPr lang="el-GR" sz="2800" dirty="0"/>
              </a:p>
            </p:txBody>
          </p:sp>
        </mc:Choice>
        <mc:Fallback xmlns="">
          <p:sp>
            <p:nvSpPr>
              <p:cNvPr id="7" name="TextBox 6"/>
              <p:cNvSpPr txBox="1">
                <a:spLocks noRot="1" noChangeAspect="1" noMove="1" noResize="1" noEditPoints="1" noAdjustHandles="1" noChangeArrowheads="1" noChangeShapeType="1" noTextEdit="1"/>
              </p:cNvSpPr>
              <p:nvPr/>
            </p:nvSpPr>
            <p:spPr>
              <a:xfrm>
                <a:off x="2825323" y="4001294"/>
                <a:ext cx="2064604" cy="815223"/>
              </a:xfrm>
              <a:prstGeom prst="rect">
                <a:avLst/>
              </a:prstGeom>
              <a:blipFill rotWithShape="0">
                <a:blip r:embed="rId5"/>
                <a:stretch>
                  <a:fillRect/>
                </a:stretch>
              </a:blipFill>
            </p:spPr>
            <p:txBody>
              <a:bodyPr/>
              <a:lstStyle/>
              <a:p>
                <a:r>
                  <a:rPr lang="el-GR">
                    <a:noFill/>
                  </a:rPr>
                  <a:t> </a:t>
                </a:r>
              </a:p>
            </p:txBody>
          </p:sp>
        </mc:Fallback>
      </mc:AlternateContent>
      <p:pic>
        <p:nvPicPr>
          <p:cNvPr id="4" name="Ήχος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20106032"/>
      </p:ext>
    </p:extLst>
  </p:cSld>
  <p:clrMapOvr>
    <a:masterClrMapping/>
  </p:clrMapOvr>
  <mc:AlternateContent xmlns:mc="http://schemas.openxmlformats.org/markup-compatibility/2006" xmlns:p14="http://schemas.microsoft.com/office/powerpoint/2010/main">
    <mc:Choice Requires="p14">
      <p:transition spd="med" p14:dur="700" advTm="23950">
        <p:fade/>
      </p:transition>
    </mc:Choice>
    <mc:Fallback xmlns="">
      <p:transition spd="med" advTm="239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288925"/>
            <a:ext cx="10515600" cy="1325563"/>
          </a:xfrm>
        </p:spPr>
        <p:txBody>
          <a:bodyPr/>
          <a:lstStyle/>
          <a:p>
            <a:r>
              <a:rPr lang="el-GR" dirty="0" smtClean="0"/>
              <a:t>Μετωπική και κάθετη τομή</a:t>
            </a:r>
            <a:endParaRPr lang="el-GR" dirty="0"/>
          </a:p>
        </p:txBody>
      </p:sp>
      <p:sp>
        <p:nvSpPr>
          <p:cNvPr id="3" name="Θέση περιεχομένου 2"/>
          <p:cNvSpPr>
            <a:spLocks noGrp="1"/>
          </p:cNvSpPr>
          <p:nvPr>
            <p:ph idx="1"/>
          </p:nvPr>
        </p:nvSpPr>
        <p:spPr>
          <a:xfrm>
            <a:off x="933450" y="2513012"/>
            <a:ext cx="5505450" cy="4351338"/>
          </a:xfrm>
        </p:spPr>
        <p:txBody>
          <a:bodyPr/>
          <a:lstStyle/>
          <a:p>
            <a:r>
              <a:rPr lang="el-GR" dirty="0" smtClean="0"/>
              <a:t>Μετωπική τομή: κάθετη στον άξονα του τροχού - </a:t>
            </a:r>
            <a:r>
              <a:rPr lang="en-US" i="1" dirty="0"/>
              <a:t>s</a:t>
            </a:r>
            <a:endParaRPr lang="el-GR" dirty="0" smtClean="0"/>
          </a:p>
          <a:p>
            <a:r>
              <a:rPr lang="el-GR" dirty="0" smtClean="0"/>
              <a:t>Κάθετη τομή: κάθετη στη διεύθυνση της έλικας</a:t>
            </a:r>
            <a:r>
              <a:rPr lang="en-US" dirty="0" smtClean="0"/>
              <a:t> - </a:t>
            </a:r>
            <a:r>
              <a:rPr lang="en-US" i="1" dirty="0" smtClean="0"/>
              <a:t>n</a:t>
            </a:r>
            <a:endParaRPr lang="el-GR" dirty="0"/>
          </a:p>
        </p:txBody>
      </p:sp>
      <p:pic>
        <p:nvPicPr>
          <p:cNvPr id="4" name="Εικόνα 3"/>
          <p:cNvPicPr>
            <a:picLocks noChangeAspect="1"/>
          </p:cNvPicPr>
          <p:nvPr/>
        </p:nvPicPr>
        <p:blipFill rotWithShape="1">
          <a:blip r:embed="rId4" cstate="print">
            <a:extLst>
              <a:ext uri="{28A0092B-C50C-407E-A947-70E740481C1C}">
                <a14:useLocalDpi xmlns:a14="http://schemas.microsoft.com/office/drawing/2010/main" val="0"/>
              </a:ext>
            </a:extLst>
          </a:blip>
          <a:srcRect t="5417" r="5414" b="9861"/>
          <a:stretch/>
        </p:blipFill>
        <p:spPr>
          <a:xfrm>
            <a:off x="6708621" y="1825625"/>
            <a:ext cx="5007130" cy="3912407"/>
          </a:xfrm>
          <a:prstGeom prst="rect">
            <a:avLst/>
          </a:prstGeom>
        </p:spPr>
      </p:pic>
      <p:cxnSp>
        <p:nvCxnSpPr>
          <p:cNvPr id="8" name="Ευθεία γραμμή σύνδεσης 7"/>
          <p:cNvCxnSpPr/>
          <p:nvPr/>
        </p:nvCxnSpPr>
        <p:spPr>
          <a:xfrm flipH="1">
            <a:off x="10401300" y="1952625"/>
            <a:ext cx="180976" cy="3324225"/>
          </a:xfrm>
          <a:prstGeom prst="line">
            <a:avLst/>
          </a:prstGeom>
          <a:ln w="28575">
            <a:solidFill>
              <a:srgbClr val="FF0000"/>
            </a:solidFill>
            <a:prstDash val="dashDot"/>
          </a:ln>
        </p:spPr>
        <p:style>
          <a:lnRef idx="3">
            <a:schemeClr val="accent5"/>
          </a:lnRef>
          <a:fillRef idx="0">
            <a:schemeClr val="accent5"/>
          </a:fillRef>
          <a:effectRef idx="2">
            <a:schemeClr val="accent5"/>
          </a:effectRef>
          <a:fontRef idx="minor">
            <a:schemeClr val="tx1"/>
          </a:fontRef>
        </p:style>
      </p:cxnSp>
      <p:sp>
        <p:nvSpPr>
          <p:cNvPr id="12" name="TextBox 11"/>
          <p:cNvSpPr txBox="1"/>
          <p:nvPr/>
        </p:nvSpPr>
        <p:spPr>
          <a:xfrm>
            <a:off x="10582276" y="1741488"/>
            <a:ext cx="306494" cy="461665"/>
          </a:xfrm>
          <a:prstGeom prst="rect">
            <a:avLst/>
          </a:prstGeom>
          <a:noFill/>
        </p:spPr>
        <p:txBody>
          <a:bodyPr wrap="none" rtlCol="0">
            <a:spAutoFit/>
          </a:bodyPr>
          <a:lstStyle/>
          <a:p>
            <a:r>
              <a:rPr lang="en-US" sz="2400" b="1" i="1" dirty="0">
                <a:solidFill>
                  <a:srgbClr val="FF0000"/>
                </a:solidFill>
              </a:rPr>
              <a:t>s</a:t>
            </a:r>
            <a:endParaRPr lang="el-GR" sz="2400" b="1" i="1" dirty="0">
              <a:solidFill>
                <a:srgbClr val="FF0000"/>
              </a:solidFill>
            </a:endParaRPr>
          </a:p>
        </p:txBody>
      </p:sp>
      <p:sp>
        <p:nvSpPr>
          <p:cNvPr id="13" name="TextBox 12"/>
          <p:cNvSpPr txBox="1"/>
          <p:nvPr/>
        </p:nvSpPr>
        <p:spPr>
          <a:xfrm>
            <a:off x="10401300" y="4867275"/>
            <a:ext cx="306494" cy="461665"/>
          </a:xfrm>
          <a:prstGeom prst="rect">
            <a:avLst/>
          </a:prstGeom>
          <a:noFill/>
        </p:spPr>
        <p:txBody>
          <a:bodyPr wrap="none" rtlCol="0">
            <a:spAutoFit/>
          </a:bodyPr>
          <a:lstStyle/>
          <a:p>
            <a:r>
              <a:rPr lang="en-US" sz="2400" b="1" i="1" dirty="0">
                <a:solidFill>
                  <a:srgbClr val="FF0000"/>
                </a:solidFill>
              </a:rPr>
              <a:t>s</a:t>
            </a:r>
            <a:endParaRPr lang="el-GR" sz="2400" b="1" i="1" dirty="0">
              <a:solidFill>
                <a:srgbClr val="FF0000"/>
              </a:solidFill>
            </a:endParaRPr>
          </a:p>
        </p:txBody>
      </p:sp>
      <p:cxnSp>
        <p:nvCxnSpPr>
          <p:cNvPr id="15" name="Ευθεία γραμμή σύνδεσης 14"/>
          <p:cNvCxnSpPr/>
          <p:nvPr/>
        </p:nvCxnSpPr>
        <p:spPr>
          <a:xfrm flipH="1" flipV="1">
            <a:off x="8284275" y="2372999"/>
            <a:ext cx="3211039" cy="1698260"/>
          </a:xfrm>
          <a:prstGeom prst="line">
            <a:avLst/>
          </a:prstGeom>
          <a:ln w="28575">
            <a:solidFill>
              <a:srgbClr val="00B0F0"/>
            </a:solidFill>
            <a:prstDash val="dashDot"/>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023876" y="2282179"/>
            <a:ext cx="346570" cy="461665"/>
          </a:xfrm>
          <a:prstGeom prst="rect">
            <a:avLst/>
          </a:prstGeom>
          <a:noFill/>
        </p:spPr>
        <p:txBody>
          <a:bodyPr wrap="none" rtlCol="0">
            <a:spAutoFit/>
          </a:bodyPr>
          <a:lstStyle/>
          <a:p>
            <a:r>
              <a:rPr lang="en-US" sz="2400" b="1" i="1" dirty="0" smtClean="0">
                <a:solidFill>
                  <a:srgbClr val="00B0F0"/>
                </a:solidFill>
              </a:rPr>
              <a:t>n</a:t>
            </a:r>
            <a:endParaRPr lang="el-GR" sz="2400" b="1" i="1" dirty="0">
              <a:solidFill>
                <a:srgbClr val="00B0F0"/>
              </a:solidFill>
            </a:endParaRPr>
          </a:p>
        </p:txBody>
      </p:sp>
      <p:sp>
        <p:nvSpPr>
          <p:cNvPr id="23" name="TextBox 22"/>
          <p:cNvSpPr txBox="1"/>
          <p:nvPr/>
        </p:nvSpPr>
        <p:spPr>
          <a:xfrm>
            <a:off x="11235858" y="4007601"/>
            <a:ext cx="346570" cy="461665"/>
          </a:xfrm>
          <a:prstGeom prst="rect">
            <a:avLst/>
          </a:prstGeom>
          <a:noFill/>
        </p:spPr>
        <p:txBody>
          <a:bodyPr wrap="none" rtlCol="0">
            <a:spAutoFit/>
          </a:bodyPr>
          <a:lstStyle/>
          <a:p>
            <a:r>
              <a:rPr lang="en-US" sz="2400" b="1" i="1" dirty="0" smtClean="0">
                <a:solidFill>
                  <a:srgbClr val="00B0F0"/>
                </a:solidFill>
              </a:rPr>
              <a:t>n</a:t>
            </a:r>
            <a:endParaRPr lang="el-GR" sz="2400" b="1" i="1" dirty="0">
              <a:solidFill>
                <a:srgbClr val="00B0F0"/>
              </a:solidFill>
            </a:endParaRPr>
          </a:p>
        </p:txBody>
      </p:sp>
      <p:pic>
        <p:nvPicPr>
          <p:cNvPr id="5" name="Ήχος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77508917"/>
      </p:ext>
    </p:extLst>
  </p:cSld>
  <p:clrMapOvr>
    <a:masterClrMapping/>
  </p:clrMapOvr>
  <mc:AlternateContent xmlns:mc="http://schemas.openxmlformats.org/markup-compatibility/2006" xmlns:p14="http://schemas.microsoft.com/office/powerpoint/2010/main">
    <mc:Choice Requires="p14">
      <p:transition spd="med" p14:dur="700" advTm="29266">
        <p:fade/>
      </p:transition>
    </mc:Choice>
    <mc:Fallback xmlns="">
      <p:transition spd="med" advTm="292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288925"/>
            <a:ext cx="10515600" cy="1325563"/>
          </a:xfrm>
        </p:spPr>
        <p:txBody>
          <a:bodyPr/>
          <a:lstStyle/>
          <a:p>
            <a:r>
              <a:rPr lang="el-GR" dirty="0" smtClean="0"/>
              <a:t>Χαρακτηριστικά μεγέθη</a:t>
            </a:r>
            <a:endParaRPr lang="el-GR" dirty="0"/>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838200" y="1729014"/>
                <a:ext cx="5505450" cy="4351338"/>
              </a:xfrm>
            </p:spPr>
            <p:txBody>
              <a:bodyPr>
                <a:normAutofit/>
              </a:bodyPr>
              <a:lstStyle/>
              <a:p>
                <a:r>
                  <a:rPr lang="el-GR" dirty="0" smtClean="0"/>
                  <a:t>Διάμετρος αρχικού κύκλου:</a:t>
                </a:r>
              </a:p>
              <a:p>
                <a:pPr marL="0" indent="0" algn="ctr">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𝑜𝑠</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𝑍</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𝑜𝑠</m:t>
                              </m:r>
                            </m:sub>
                          </m:sSub>
                        </m:num>
                        <m:den>
                          <m:r>
                            <a:rPr lang="el-GR" b="0" i="1" smtClean="0">
                              <a:latin typeface="Cambria Math" panose="02040503050406030204" pitchFamily="18" charset="0"/>
                            </a:rPr>
                            <m:t>𝜋</m:t>
                          </m:r>
                        </m:den>
                      </m:f>
                      <m:r>
                        <a:rPr lang="en-US" b="0" i="0" smtClean="0">
                          <a:latin typeface="Cambria Math" panose="02040503050406030204" pitchFamily="18" charset="0"/>
                        </a:rPr>
                        <m:t>=</m:t>
                      </m:r>
                      <m:r>
                        <a:rPr lang="en-US" b="0" i="1" smtClean="0">
                          <a:latin typeface="Cambria Math" panose="02040503050406030204" pitchFamily="18" charset="0"/>
                        </a:rPr>
                        <m:t>𝑍</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𝑠</m:t>
                          </m:r>
                        </m:sub>
                      </m:sSub>
                    </m:oMath>
                  </m:oMathPara>
                </a14:m>
                <a:endParaRPr lang="en-US" dirty="0" smtClean="0"/>
              </a:p>
              <a:p>
                <a:r>
                  <a:rPr lang="en-US" dirty="0" smtClean="0"/>
                  <a:t>Module </a:t>
                </a:r>
                <a:r>
                  <a:rPr lang="el-GR" dirty="0" smtClean="0"/>
                  <a:t>μετωπικής τομής</a:t>
                </a:r>
              </a:p>
              <a:p>
                <a:pPr marL="0" indent="0" algn="ctr">
                  <a:buNone/>
                </a:pPr>
                <a14:m>
                  <m:oMathPara xmlns:m="http://schemas.openxmlformats.org/officeDocument/2006/math">
                    <m:oMathParaPr>
                      <m:jc m:val="centerGroup"/>
                    </m:oMathParaPr>
                    <m:oMath xmlns:m="http://schemas.openxmlformats.org/officeDocument/2006/math">
                      <m:sSub>
                        <m:sSubPr>
                          <m:ctrlPr>
                            <a:rPr lang="el-GR" i="1">
                              <a:latin typeface="Cambria Math" panose="02040503050406030204" pitchFamily="18" charset="0"/>
                            </a:rPr>
                          </m:ctrlPr>
                        </m:sSubPr>
                        <m:e>
                          <m:r>
                            <a:rPr lang="en-US" b="0" i="1" smtClean="0">
                              <a:latin typeface="Cambria Math" panose="02040503050406030204" pitchFamily="18" charset="0"/>
                            </a:rPr>
                            <m:t>𝑚</m:t>
                          </m:r>
                        </m:e>
                        <m:sub>
                          <m:r>
                            <a:rPr lang="en-US" i="1">
                              <a:latin typeface="Cambria Math" panose="02040503050406030204" pitchFamily="18" charset="0"/>
                            </a:rPr>
                            <m:t>𝑠</m:t>
                          </m:r>
                        </m:sub>
                      </m:sSub>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𝑜𝑠</m:t>
                              </m:r>
                            </m:sub>
                          </m:sSub>
                        </m:num>
                        <m:den>
                          <m:r>
                            <a:rPr lang="el-GR" i="1">
                              <a:latin typeface="Cambria Math" panose="02040503050406030204" pitchFamily="18" charset="0"/>
                            </a:rPr>
                            <m:t>𝜋</m:t>
                          </m:r>
                        </m:den>
                      </m:f>
                    </m:oMath>
                  </m:oMathPara>
                </a14:m>
                <a:endParaRPr lang="en-US" dirty="0" smtClean="0"/>
              </a:p>
              <a:p>
                <a:r>
                  <a:rPr lang="el-GR" dirty="0" smtClean="0"/>
                  <a:t>Βήμα και </a:t>
                </a:r>
                <a:r>
                  <a:rPr lang="en-US" dirty="0" smtClean="0"/>
                  <a:t>module </a:t>
                </a:r>
                <a:r>
                  <a:rPr lang="el-GR" dirty="0" smtClean="0"/>
                  <a:t>κάθετης τομής</a:t>
                </a:r>
              </a:p>
              <a:p>
                <a:pPr marL="0" indent="0" algn="ctr">
                  <a:buNone/>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𝑜</m:t>
                        </m:r>
                        <m:r>
                          <a:rPr lang="en-US" b="0" i="1" smtClean="0">
                            <a:latin typeface="Cambria Math" panose="02040503050406030204" pitchFamily="18" charset="0"/>
                          </a:rPr>
                          <m:t>𝑛</m:t>
                        </m:r>
                      </m:sub>
                    </m:sSub>
                  </m:oMath>
                </a14:m>
                <a:r>
                  <a:rPr lang="en-US" dirty="0" smtClean="0"/>
                  <a:t>=</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𝑜</m:t>
                        </m:r>
                        <m:r>
                          <a:rPr lang="en-US" b="0" i="1" smtClean="0">
                            <a:latin typeface="Cambria Math" panose="02040503050406030204" pitchFamily="18" charset="0"/>
                          </a:rPr>
                          <m:t>𝑠</m:t>
                        </m:r>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sSub>
                          <m:sSubPr>
                            <m:ctrlPr>
                              <a:rPr lang="en-US" i="1" smtClean="0">
                                <a:latin typeface="Cambria Math" panose="02040503050406030204" pitchFamily="18" charset="0"/>
                              </a:rPr>
                            </m:ctrlPr>
                          </m:sSubPr>
                          <m:e>
                            <m:r>
                              <a:rPr lang="el-GR" b="0" i="1" smtClean="0">
                                <a:latin typeface="Cambria Math" panose="02040503050406030204" pitchFamily="18" charset="0"/>
                              </a:rPr>
                              <m:t>𝛽</m:t>
                            </m:r>
                          </m:e>
                          <m:sub>
                            <m:r>
                              <a:rPr lang="en-US" i="1">
                                <a:latin typeface="Cambria Math" panose="02040503050406030204" pitchFamily="18" charset="0"/>
                              </a:rPr>
                              <m:t>𝑜</m:t>
                            </m:r>
                          </m:sub>
                        </m:sSub>
                      </m:e>
                    </m:func>
                  </m:oMath>
                </a14:m>
                <a:endParaRPr lang="en-US" dirty="0" smtClean="0"/>
              </a:p>
              <a:p>
                <a:pPr marL="0" indent="0" algn="ctr">
                  <a:buNone/>
                </a:pP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𝑚</m:t>
                        </m:r>
                      </m:e>
                      <m:sub>
                        <m:r>
                          <a:rPr lang="en-US" i="1">
                            <a:latin typeface="Cambria Math" panose="02040503050406030204" pitchFamily="18" charset="0"/>
                          </a:rPr>
                          <m:t>𝑜𝑛</m:t>
                        </m:r>
                      </m:sub>
                    </m:sSub>
                  </m:oMath>
                </a14:m>
                <a:r>
                  <a:rPr lang="en-US" dirty="0"/>
                  <a:t>=</a:t>
                </a:r>
                <a14:m>
                  <m:oMath xmlns:m="http://schemas.openxmlformats.org/officeDocument/2006/math">
                    <m:r>
                      <a:rPr lang="en-US" b="0" i="1" smtClean="0">
                        <a:latin typeface="Cambria Math" panose="02040503050406030204" pitchFamily="18" charset="0"/>
                      </a:rPr>
                      <m:t>𝑚</m:t>
                    </m:r>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sSub>
                          <m:sSubPr>
                            <m:ctrlPr>
                              <a:rPr lang="en-US" i="1">
                                <a:latin typeface="Cambria Math" panose="02040503050406030204" pitchFamily="18" charset="0"/>
                              </a:rPr>
                            </m:ctrlPr>
                          </m:sSubPr>
                          <m:e>
                            <m:r>
                              <a:rPr lang="el-GR" i="1">
                                <a:latin typeface="Cambria Math" panose="02040503050406030204" pitchFamily="18" charset="0"/>
                              </a:rPr>
                              <m:t>𝛽</m:t>
                            </m:r>
                          </m:e>
                          <m:sub>
                            <m:r>
                              <a:rPr lang="en-US" i="1">
                                <a:latin typeface="Cambria Math" panose="02040503050406030204" pitchFamily="18" charset="0"/>
                              </a:rPr>
                              <m:t>𝑜</m:t>
                            </m:r>
                          </m:sub>
                        </m:sSub>
                      </m:e>
                    </m:func>
                  </m:oMath>
                </a14:m>
                <a:endParaRPr lang="en-US" dirty="0" smtClean="0"/>
              </a:p>
              <a:p>
                <a:pPr marL="0" indent="0" algn="ctr">
                  <a:buNone/>
                </a:pPr>
                <a:endParaRPr lang="el-GR" dirty="0" smtClean="0"/>
              </a:p>
              <a:p>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838200" y="1729014"/>
                <a:ext cx="5505450" cy="4351338"/>
              </a:xfrm>
              <a:blipFill rotWithShape="0">
                <a:blip r:embed="rId4"/>
                <a:stretch>
                  <a:fillRect l="-1993" t="-2384"/>
                </a:stretch>
              </a:blipFill>
            </p:spPr>
            <p:txBody>
              <a:bodyPr/>
              <a:lstStyle/>
              <a:p>
                <a:r>
                  <a:rPr lang="el-GR">
                    <a:noFill/>
                  </a:rPr>
                  <a:t> </a:t>
                </a:r>
              </a:p>
            </p:txBody>
          </p:sp>
        </mc:Fallback>
      </mc:AlternateContent>
      <p:pic>
        <p:nvPicPr>
          <p:cNvPr id="11" name="Εικόνα 10"/>
          <p:cNvPicPr>
            <a:picLocks noChangeAspect="1"/>
          </p:cNvPicPr>
          <p:nvPr/>
        </p:nvPicPr>
        <p:blipFill rotWithShape="1">
          <a:blip r:embed="rId5" cstate="print">
            <a:extLst>
              <a:ext uri="{28A0092B-C50C-407E-A947-70E740481C1C}">
                <a14:useLocalDpi xmlns:a14="http://schemas.microsoft.com/office/drawing/2010/main" val="0"/>
              </a:ext>
            </a:extLst>
          </a:blip>
          <a:srcRect t="5417" r="5414" b="9861"/>
          <a:stretch/>
        </p:blipFill>
        <p:spPr>
          <a:xfrm>
            <a:off x="6708621" y="1825625"/>
            <a:ext cx="5007130" cy="3912407"/>
          </a:xfrm>
          <a:prstGeom prst="rect">
            <a:avLst/>
          </a:prstGeom>
        </p:spPr>
      </p:pic>
      <p:cxnSp>
        <p:nvCxnSpPr>
          <p:cNvPr id="14" name="Ευθεία γραμμή σύνδεσης 13"/>
          <p:cNvCxnSpPr/>
          <p:nvPr/>
        </p:nvCxnSpPr>
        <p:spPr>
          <a:xfrm flipH="1">
            <a:off x="10401300" y="1952625"/>
            <a:ext cx="180976" cy="3324225"/>
          </a:xfrm>
          <a:prstGeom prst="line">
            <a:avLst/>
          </a:prstGeom>
          <a:ln w="28575">
            <a:solidFill>
              <a:srgbClr val="FF0000"/>
            </a:solidFill>
            <a:prstDash val="dashDot"/>
          </a:ln>
        </p:spPr>
        <p:style>
          <a:lnRef idx="3">
            <a:schemeClr val="accent5"/>
          </a:lnRef>
          <a:fillRef idx="0">
            <a:schemeClr val="accent5"/>
          </a:fillRef>
          <a:effectRef idx="2">
            <a:schemeClr val="accent5"/>
          </a:effectRef>
          <a:fontRef idx="minor">
            <a:schemeClr val="tx1"/>
          </a:fontRef>
        </p:style>
      </p:cxnSp>
      <p:sp>
        <p:nvSpPr>
          <p:cNvPr id="16" name="TextBox 15"/>
          <p:cNvSpPr txBox="1"/>
          <p:nvPr/>
        </p:nvSpPr>
        <p:spPr>
          <a:xfrm>
            <a:off x="10582276" y="1741488"/>
            <a:ext cx="306494" cy="461665"/>
          </a:xfrm>
          <a:prstGeom prst="rect">
            <a:avLst/>
          </a:prstGeom>
          <a:noFill/>
        </p:spPr>
        <p:txBody>
          <a:bodyPr wrap="none" rtlCol="0">
            <a:spAutoFit/>
          </a:bodyPr>
          <a:lstStyle/>
          <a:p>
            <a:r>
              <a:rPr lang="en-US" sz="2400" b="1" i="1" dirty="0">
                <a:solidFill>
                  <a:srgbClr val="FF0000"/>
                </a:solidFill>
              </a:rPr>
              <a:t>s</a:t>
            </a:r>
            <a:endParaRPr lang="el-GR" sz="2400" b="1" i="1" dirty="0">
              <a:solidFill>
                <a:srgbClr val="FF0000"/>
              </a:solidFill>
            </a:endParaRPr>
          </a:p>
        </p:txBody>
      </p:sp>
      <p:sp>
        <p:nvSpPr>
          <p:cNvPr id="17" name="TextBox 16"/>
          <p:cNvSpPr txBox="1"/>
          <p:nvPr/>
        </p:nvSpPr>
        <p:spPr>
          <a:xfrm>
            <a:off x="10401300" y="4867275"/>
            <a:ext cx="306494" cy="461665"/>
          </a:xfrm>
          <a:prstGeom prst="rect">
            <a:avLst/>
          </a:prstGeom>
          <a:noFill/>
        </p:spPr>
        <p:txBody>
          <a:bodyPr wrap="none" rtlCol="0">
            <a:spAutoFit/>
          </a:bodyPr>
          <a:lstStyle/>
          <a:p>
            <a:r>
              <a:rPr lang="en-US" sz="2400" b="1" i="1" dirty="0">
                <a:solidFill>
                  <a:srgbClr val="FF0000"/>
                </a:solidFill>
              </a:rPr>
              <a:t>s</a:t>
            </a:r>
            <a:endParaRPr lang="el-GR" sz="2400" b="1" i="1" dirty="0">
              <a:solidFill>
                <a:srgbClr val="FF0000"/>
              </a:solidFill>
            </a:endParaRPr>
          </a:p>
        </p:txBody>
      </p:sp>
      <p:cxnSp>
        <p:nvCxnSpPr>
          <p:cNvPr id="18" name="Ευθεία γραμμή σύνδεσης 17"/>
          <p:cNvCxnSpPr/>
          <p:nvPr/>
        </p:nvCxnSpPr>
        <p:spPr>
          <a:xfrm flipH="1" flipV="1">
            <a:off x="8284275" y="2372999"/>
            <a:ext cx="3211039" cy="1698260"/>
          </a:xfrm>
          <a:prstGeom prst="line">
            <a:avLst/>
          </a:prstGeom>
          <a:ln w="28575">
            <a:solidFill>
              <a:srgbClr val="00B0F0"/>
            </a:solidFill>
            <a:prstDash val="dashDot"/>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023876" y="2282179"/>
            <a:ext cx="346570" cy="461665"/>
          </a:xfrm>
          <a:prstGeom prst="rect">
            <a:avLst/>
          </a:prstGeom>
          <a:noFill/>
        </p:spPr>
        <p:txBody>
          <a:bodyPr wrap="none" rtlCol="0">
            <a:spAutoFit/>
          </a:bodyPr>
          <a:lstStyle/>
          <a:p>
            <a:r>
              <a:rPr lang="en-US" sz="2400" b="1" i="1" dirty="0" smtClean="0">
                <a:solidFill>
                  <a:srgbClr val="00B0F0"/>
                </a:solidFill>
              </a:rPr>
              <a:t>n</a:t>
            </a:r>
            <a:endParaRPr lang="el-GR" sz="2400" b="1" i="1" dirty="0">
              <a:solidFill>
                <a:srgbClr val="00B0F0"/>
              </a:solidFill>
            </a:endParaRPr>
          </a:p>
        </p:txBody>
      </p:sp>
      <p:sp>
        <p:nvSpPr>
          <p:cNvPr id="20" name="TextBox 19"/>
          <p:cNvSpPr txBox="1"/>
          <p:nvPr/>
        </p:nvSpPr>
        <p:spPr>
          <a:xfrm>
            <a:off x="11235858" y="4007601"/>
            <a:ext cx="346570" cy="461665"/>
          </a:xfrm>
          <a:prstGeom prst="rect">
            <a:avLst/>
          </a:prstGeom>
          <a:noFill/>
        </p:spPr>
        <p:txBody>
          <a:bodyPr wrap="none" rtlCol="0">
            <a:spAutoFit/>
          </a:bodyPr>
          <a:lstStyle/>
          <a:p>
            <a:r>
              <a:rPr lang="en-US" sz="2400" b="1" i="1" dirty="0" smtClean="0">
                <a:solidFill>
                  <a:srgbClr val="00B0F0"/>
                </a:solidFill>
              </a:rPr>
              <a:t>n</a:t>
            </a:r>
            <a:endParaRPr lang="el-GR" sz="2400" b="1" i="1" dirty="0">
              <a:solidFill>
                <a:srgbClr val="00B0F0"/>
              </a:solidFill>
            </a:endParaRPr>
          </a:p>
        </p:txBody>
      </p:sp>
      <p:pic>
        <p:nvPicPr>
          <p:cNvPr id="6" name="Ήχος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84885277"/>
      </p:ext>
    </p:extLst>
  </p:cSld>
  <p:clrMapOvr>
    <a:masterClrMapping/>
  </p:clrMapOvr>
  <mc:AlternateContent xmlns:mc="http://schemas.openxmlformats.org/markup-compatibility/2006" xmlns:p14="http://schemas.microsoft.com/office/powerpoint/2010/main">
    <mc:Choice Requires="p14">
      <p:transition spd="med" p14:dur="700" advTm="40943">
        <p:fade/>
      </p:transition>
    </mc:Choice>
    <mc:Fallback xmlns="">
      <p:transition spd="med" advTm="409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Αντίστοιχος τροχός ευθείας οδόντωσης</a:t>
            </a:r>
            <a:endParaRPr lang="el-GR" dirty="0"/>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838200" y="1627345"/>
                <a:ext cx="5887720" cy="4747895"/>
              </a:xfrm>
            </p:spPr>
            <p:txBody>
              <a:bodyPr>
                <a:normAutofit lnSpcReduction="10000"/>
              </a:bodyPr>
              <a:lstStyle/>
              <a:p>
                <a:r>
                  <a:rPr lang="el-GR" dirty="0" smtClean="0"/>
                  <a:t>Φανταστικός τροχός</a:t>
                </a:r>
              </a:p>
              <a:p>
                <a:r>
                  <a:rPr lang="el-GR" dirty="0" smtClean="0"/>
                  <a:t>Διάμετρος αρχικού κύκλου:</a:t>
                </a:r>
              </a:p>
              <a:p>
                <a:pPr marL="0" indent="0" algn="ctr">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𝑜𝑛</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sSub>
                            <m:sSubPr>
                              <m:ctrlPr>
                                <a:rPr lang="el-GR" i="1">
                                  <a:latin typeface="Cambria Math" panose="02040503050406030204" pitchFamily="18" charset="0"/>
                                </a:rPr>
                              </m:ctrlPr>
                            </m:sSubPr>
                            <m:e>
                              <m:r>
                                <a:rPr lang="en-US" b="0" i="1" smtClean="0">
                                  <a:latin typeface="Cambria Math" panose="02040503050406030204" pitchFamily="18" charset="0"/>
                                </a:rPr>
                                <m:t>𝑟</m:t>
                              </m:r>
                            </m:e>
                            <m:sub>
                              <m:r>
                                <a:rPr lang="en-US" i="1">
                                  <a:latin typeface="Cambria Math" panose="02040503050406030204" pitchFamily="18" charset="0"/>
                                </a:rPr>
                                <m:t>𝑜</m:t>
                              </m:r>
                              <m:r>
                                <a:rPr lang="en-US" b="0" i="1" smtClean="0">
                                  <a:latin typeface="Cambria Math" panose="02040503050406030204" pitchFamily="18" charset="0"/>
                                </a:rPr>
                                <m:t>𝑠</m:t>
                              </m:r>
                            </m:sub>
                          </m:sSub>
                        </m:num>
                        <m:den>
                          <m:sSup>
                            <m:sSupPr>
                              <m:ctrlPr>
                                <a:rPr lang="en-US" i="1" smtClean="0">
                                  <a:latin typeface="Cambria Math" panose="02040503050406030204" pitchFamily="18" charset="0"/>
                                </a:rPr>
                              </m:ctrlPr>
                            </m:sSupPr>
                            <m:e>
                              <m:r>
                                <a:rPr lang="en-US" b="0" i="1" smtClean="0">
                                  <a:latin typeface="Cambria Math" panose="02040503050406030204" pitchFamily="18" charset="0"/>
                                </a:rPr>
                                <m:t>𝑐𝑜𝑠</m:t>
                              </m:r>
                            </m:e>
                            <m:sup>
                              <m:r>
                                <a:rPr lang="en-US" b="0" i="1" smtClean="0">
                                  <a:latin typeface="Cambria Math" panose="02040503050406030204" pitchFamily="18" charset="0"/>
                                </a:rPr>
                                <m:t>2</m:t>
                              </m:r>
                            </m:sup>
                          </m:sSup>
                          <m:sSub>
                            <m:sSubPr>
                              <m:ctrlPr>
                                <a:rPr lang="en-US" i="1" smtClean="0">
                                  <a:latin typeface="Cambria Math" panose="02040503050406030204" pitchFamily="18" charset="0"/>
                                </a:rPr>
                              </m:ctrlPr>
                            </m:sSubPr>
                            <m:e>
                              <m:r>
                                <a:rPr lang="el-GR" b="0" i="1" smtClean="0">
                                  <a:latin typeface="Cambria Math" panose="02040503050406030204" pitchFamily="18" charset="0"/>
                                </a:rPr>
                                <m:t>𝛽</m:t>
                              </m:r>
                            </m:e>
                            <m:sub>
                              <m:r>
                                <a:rPr lang="el-GR" b="0" i="1" smtClean="0">
                                  <a:latin typeface="Cambria Math" panose="02040503050406030204" pitchFamily="18" charset="0"/>
                                </a:rPr>
                                <m:t>𝜊</m:t>
                              </m:r>
                            </m:sub>
                          </m:sSub>
                        </m:den>
                      </m:f>
                    </m:oMath>
                  </m:oMathPara>
                </a14:m>
                <a:endParaRPr lang="el-GR" dirty="0"/>
              </a:p>
              <a:p>
                <a:r>
                  <a:rPr lang="el-GR" dirty="0" smtClean="0"/>
                  <a:t>Αριθμός οδόντων:</a:t>
                </a:r>
                <a:endParaRPr lang="en-US" dirty="0" smtClean="0"/>
              </a:p>
              <a:p>
                <a:pPr marL="0" indent="0" algn="ctr">
                  <a:buNone/>
                </a:pPr>
                <a14:m>
                  <m:oMath xmlns:m="http://schemas.openxmlformats.org/officeDocument/2006/math">
                    <m:sSub>
                      <m:sSubPr>
                        <m:ctrlPr>
                          <a:rPr lang="el-GR" i="1">
                            <a:latin typeface="Cambria Math" panose="02040503050406030204" pitchFamily="18" charset="0"/>
                          </a:rPr>
                        </m:ctrlPr>
                      </m:sSubPr>
                      <m:e>
                        <m:r>
                          <m:rPr>
                            <m:sty m:val="p"/>
                          </m:rPr>
                          <a:rPr lang="el-GR" b="0" i="0" smtClean="0">
                            <a:latin typeface="Cambria Math" panose="02040503050406030204" pitchFamily="18" charset="0"/>
                          </a:rPr>
                          <m:t>Ζ</m:t>
                        </m:r>
                      </m:e>
                      <m:sub>
                        <m:r>
                          <a:rPr lang="en-US" i="1">
                            <a:latin typeface="Cambria Math" panose="02040503050406030204" pitchFamily="18" charset="0"/>
                          </a:rPr>
                          <m:t>𝑛</m:t>
                        </m:r>
                      </m:sub>
                    </m:sSub>
                    <m:r>
                      <a:rPr lang="en-US" i="1">
                        <a:latin typeface="Cambria Math" panose="02040503050406030204" pitchFamily="18" charset="0"/>
                      </a:rPr>
                      <m:t>=</m:t>
                    </m:r>
                    <m:f>
                      <m:fPr>
                        <m:ctrlPr>
                          <a:rPr lang="en-US" i="1">
                            <a:latin typeface="Cambria Math" panose="02040503050406030204" pitchFamily="18" charset="0"/>
                          </a:rPr>
                        </m:ctrlPr>
                      </m:fPr>
                      <m:num>
                        <m:sSub>
                          <m:sSubPr>
                            <m:ctrlPr>
                              <a:rPr lang="el-GR"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𝑜𝑛</m:t>
                            </m:r>
                          </m:sub>
                        </m:sSub>
                      </m:num>
                      <m:den>
                        <m:sSub>
                          <m:sSubPr>
                            <m:ctrlPr>
                              <a:rPr lang="el-GR" i="1">
                                <a:latin typeface="Cambria Math" panose="02040503050406030204" pitchFamily="18" charset="0"/>
                              </a:rPr>
                            </m:ctrlPr>
                          </m:sSubPr>
                          <m:e>
                            <m:r>
                              <a:rPr lang="en-US" b="0" i="1" smtClean="0">
                                <a:latin typeface="Cambria Math" panose="02040503050406030204" pitchFamily="18" charset="0"/>
                              </a:rPr>
                              <m:t>𝑚</m:t>
                            </m:r>
                          </m:e>
                          <m:sub>
                            <m:r>
                              <a:rPr lang="en-US" i="1">
                                <a:latin typeface="Cambria Math" panose="02040503050406030204" pitchFamily="18" charset="0"/>
                              </a:rPr>
                              <m:t>𝑛</m:t>
                            </m:r>
                          </m:sub>
                        </m:sSub>
                      </m:den>
                    </m:f>
                  </m:oMath>
                </a14:m>
                <a:r>
                  <a:rPr lang="en-US" dirty="0" smtClean="0"/>
                  <a:t>=</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𝑍</m:t>
                        </m:r>
                      </m:num>
                      <m:den>
                        <m:sSup>
                          <m:sSupPr>
                            <m:ctrlPr>
                              <a:rPr lang="en-US" i="1">
                                <a:latin typeface="Cambria Math" panose="02040503050406030204" pitchFamily="18" charset="0"/>
                              </a:rPr>
                            </m:ctrlPr>
                          </m:sSupPr>
                          <m:e>
                            <m:r>
                              <a:rPr lang="en-US" i="1">
                                <a:latin typeface="Cambria Math" panose="02040503050406030204" pitchFamily="18" charset="0"/>
                              </a:rPr>
                              <m:t>𝑐𝑜𝑠</m:t>
                            </m:r>
                          </m:e>
                          <m:sup>
                            <m:r>
                              <a:rPr lang="en-US" b="0" i="1" smtClean="0">
                                <a:latin typeface="Cambria Math" panose="02040503050406030204" pitchFamily="18" charset="0"/>
                              </a:rPr>
                              <m:t>3</m:t>
                            </m:r>
                          </m:sup>
                        </m:sSup>
                        <m:sSub>
                          <m:sSubPr>
                            <m:ctrlPr>
                              <a:rPr lang="en-US" i="1">
                                <a:latin typeface="Cambria Math" panose="02040503050406030204" pitchFamily="18" charset="0"/>
                              </a:rPr>
                            </m:ctrlPr>
                          </m:sSubPr>
                          <m:e>
                            <m:r>
                              <a:rPr lang="el-GR" i="1">
                                <a:latin typeface="Cambria Math" panose="02040503050406030204" pitchFamily="18" charset="0"/>
                              </a:rPr>
                              <m:t>𝛽</m:t>
                            </m:r>
                          </m:e>
                          <m:sub>
                            <m:r>
                              <a:rPr lang="el-GR" i="1">
                                <a:latin typeface="Cambria Math" panose="02040503050406030204" pitchFamily="18" charset="0"/>
                              </a:rPr>
                              <m:t>𝜊</m:t>
                            </m:r>
                          </m:sub>
                        </m:sSub>
                      </m:den>
                    </m:f>
                  </m:oMath>
                </a14:m>
                <a:endParaRPr lang="en-US" dirty="0"/>
              </a:p>
              <a:p>
                <a:r>
                  <a:rPr lang="el-GR" dirty="0" smtClean="0"/>
                  <a:t>Ακτίνα κυλίνδρου κεφαλής</a:t>
                </a:r>
              </a:p>
              <a:p>
                <a:pPr marL="0" indent="0" algn="ctr">
                  <a:buNone/>
                </a:pP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𝑟</m:t>
                        </m:r>
                      </m:e>
                      <m:sub>
                        <m:r>
                          <a:rPr lang="en-US" b="0" i="1" smtClean="0">
                            <a:latin typeface="Cambria Math" panose="02040503050406030204" pitchFamily="18" charset="0"/>
                          </a:rPr>
                          <m:t>𝑘</m:t>
                        </m:r>
                        <m:r>
                          <a:rPr lang="en-US" i="1">
                            <a:latin typeface="Cambria Math" panose="02040503050406030204" pitchFamily="18" charset="0"/>
                          </a:rPr>
                          <m:t>𝑠</m:t>
                        </m:r>
                      </m:sub>
                    </m:sSub>
                  </m:oMath>
                </a14:m>
                <a:r>
                  <a:rPr lang="en-US" dirty="0" smtClean="0"/>
                  <a:t>=</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𝑜𝑠</m:t>
                        </m:r>
                      </m:sub>
                    </m:sSub>
                  </m:oMath>
                </a14:m>
                <a:r>
                  <a:rPr lang="en-US" dirty="0" smtClean="0"/>
                  <a:t>+</a:t>
                </a:r>
                <a14:m>
                  <m:oMath xmlns:m="http://schemas.openxmlformats.org/officeDocument/2006/math">
                    <m:sSub>
                      <m:sSubPr>
                        <m:ctrlPr>
                          <a:rPr lang="el-GR" i="1">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𝑘</m:t>
                        </m:r>
                      </m:sub>
                    </m:sSub>
                    <m:sSub>
                      <m:sSubPr>
                        <m:ctrlPr>
                          <a:rPr lang="el-GR" i="1">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𝑛</m:t>
                        </m:r>
                      </m:sub>
                    </m:sSub>
                    <m:r>
                      <a:rPr lang="en-US" b="0" i="0" smtClean="0">
                        <a:latin typeface="Cambria Math" panose="02040503050406030204" pitchFamily="18" charset="0"/>
                      </a:rPr>
                      <m:t>,    </m:t>
                    </m:r>
                    <m:sSub>
                      <m:sSubPr>
                        <m:ctrlPr>
                          <a:rPr lang="el-GR"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𝑘</m:t>
                        </m:r>
                      </m:sub>
                    </m:sSub>
                    <m:r>
                      <a:rPr lang="en-US" dirty="0" smtClean="0">
                        <a:latin typeface="Cambria Math" panose="02040503050406030204" pitchFamily="18" charset="0"/>
                        <a:ea typeface="Cambria Math" panose="02040503050406030204" pitchFamily="18" charset="0"/>
                      </a:rPr>
                      <m:t>≅</m:t>
                    </m:r>
                    <m:r>
                      <a:rPr lang="en-US" b="0" i="0" dirty="0" smtClean="0">
                        <a:latin typeface="Cambria Math" panose="02040503050406030204" pitchFamily="18" charset="0"/>
                        <a:ea typeface="Cambria Math" panose="02040503050406030204" pitchFamily="18" charset="0"/>
                      </a:rPr>
                      <m:t>1</m:t>
                    </m:r>
                  </m:oMath>
                </a14:m>
                <a:endParaRPr lang="el-GR" dirty="0"/>
              </a:p>
              <a:p>
                <a:r>
                  <a:rPr lang="el-GR" dirty="0" smtClean="0"/>
                  <a:t>Ακτίνα κυλίνδρου </a:t>
                </a:r>
                <a:r>
                  <a:rPr lang="el-GR" dirty="0" err="1" smtClean="0"/>
                  <a:t>ποδός</a:t>
                </a:r>
                <a:endParaRPr lang="en-US" dirty="0" smtClean="0"/>
              </a:p>
              <a:p>
                <a:pPr marL="0" indent="0" algn="ctr">
                  <a:buNone/>
                </a:pP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𝑟</m:t>
                        </m:r>
                      </m:e>
                      <m:sub>
                        <m:r>
                          <a:rPr lang="en-US" b="0" i="1" smtClean="0">
                            <a:latin typeface="Cambria Math" panose="02040503050406030204" pitchFamily="18" charset="0"/>
                          </a:rPr>
                          <m:t>𝑓</m:t>
                        </m:r>
                        <m:r>
                          <a:rPr lang="en-US" i="1">
                            <a:latin typeface="Cambria Math" panose="02040503050406030204" pitchFamily="18" charset="0"/>
                          </a:rPr>
                          <m:t>𝑠</m:t>
                        </m:r>
                      </m:sub>
                    </m:sSub>
                  </m:oMath>
                </a14:m>
                <a:r>
                  <a:rPr lang="en-US" dirty="0"/>
                  <a:t>=</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𝑜𝑠</m:t>
                        </m:r>
                      </m:sub>
                    </m:sSub>
                  </m:oMath>
                </a14:m>
                <a:r>
                  <a:rPr lang="en-US" dirty="0" smtClean="0"/>
                  <a:t>-</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𝐶</m:t>
                        </m:r>
                      </m:e>
                      <m:sub>
                        <m:r>
                          <a:rPr lang="en-US" b="0" i="1" smtClean="0">
                            <a:latin typeface="Cambria Math" panose="02040503050406030204" pitchFamily="18" charset="0"/>
                          </a:rPr>
                          <m:t>𝑓</m:t>
                        </m:r>
                      </m:sub>
                    </m:sSub>
                    <m:sSub>
                      <m:sSubPr>
                        <m:ctrlPr>
                          <a:rPr lang="el-GR"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𝑛</m:t>
                        </m:r>
                      </m:sub>
                    </m:sSub>
                    <m:r>
                      <a:rPr lang="en-US">
                        <a:latin typeface="Cambria Math" panose="02040503050406030204" pitchFamily="18" charset="0"/>
                      </a:rPr>
                      <m:t>,    </m:t>
                    </m:r>
                    <m:sSub>
                      <m:sSubPr>
                        <m:ctrlPr>
                          <a:rPr lang="el-GR" i="1">
                            <a:latin typeface="Cambria Math" panose="02040503050406030204" pitchFamily="18" charset="0"/>
                          </a:rPr>
                        </m:ctrlPr>
                      </m:sSubPr>
                      <m:e>
                        <m:r>
                          <a:rPr lang="en-US" i="1">
                            <a:latin typeface="Cambria Math" panose="02040503050406030204" pitchFamily="18" charset="0"/>
                          </a:rPr>
                          <m:t>𝐶</m:t>
                        </m:r>
                      </m:e>
                      <m:sub>
                        <m:r>
                          <a:rPr lang="en-US" b="0" i="1" smtClean="0">
                            <a:latin typeface="Cambria Math" panose="02040503050406030204" pitchFamily="18" charset="0"/>
                          </a:rPr>
                          <m:t>𝑓</m:t>
                        </m:r>
                      </m:sub>
                    </m:sSub>
                    <m:r>
                      <a:rPr lang="en-US" dirty="0">
                        <a:latin typeface="Cambria Math" panose="02040503050406030204" pitchFamily="18" charset="0"/>
                        <a:ea typeface="Cambria Math" panose="02040503050406030204" pitchFamily="18" charset="0"/>
                      </a:rPr>
                      <m:t>≅1</m:t>
                    </m:r>
                    <m:r>
                      <a:rPr lang="en-US" b="0" i="0" dirty="0" smtClean="0">
                        <a:latin typeface="Cambria Math" panose="02040503050406030204" pitchFamily="18" charset="0"/>
                        <a:ea typeface="Cambria Math" panose="02040503050406030204" pitchFamily="18" charset="0"/>
                      </a:rPr>
                      <m:t>.</m:t>
                    </m:r>
                  </m:oMath>
                </a14:m>
                <a:r>
                  <a:rPr lang="en-US" dirty="0" smtClean="0"/>
                  <a:t>25</a:t>
                </a:r>
                <a:endParaRPr lang="el-GR" dirty="0"/>
              </a:p>
              <a:p>
                <a:endParaRPr lang="el-GR" dirty="0" smtClean="0"/>
              </a:p>
              <a:p>
                <a:endParaRPr lang="el-GR" dirty="0"/>
              </a:p>
              <a:p>
                <a:pPr marL="0" indent="0">
                  <a:buNone/>
                </a:pPr>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838200" y="1627345"/>
                <a:ext cx="5887720" cy="4747895"/>
              </a:xfrm>
              <a:blipFill rotWithShape="0">
                <a:blip r:embed="rId4"/>
                <a:stretch>
                  <a:fillRect l="-1865" t="-2953" b="-2824"/>
                </a:stretch>
              </a:blipFill>
            </p:spPr>
            <p:txBody>
              <a:bodyPr/>
              <a:lstStyle/>
              <a:p>
                <a:r>
                  <a:rPr lang="el-GR">
                    <a:noFill/>
                  </a:rPr>
                  <a:t> </a:t>
                </a:r>
              </a:p>
            </p:txBody>
          </p:sp>
        </mc:Fallback>
      </mc:AlternateContent>
      <p:pic>
        <p:nvPicPr>
          <p:cNvPr id="4" name="Εικόνα 3"/>
          <p:cNvPicPr>
            <a:picLocks noChangeAspect="1"/>
          </p:cNvPicPr>
          <p:nvPr/>
        </p:nvPicPr>
        <p:blipFill rotWithShape="1">
          <a:blip r:embed="rId5" cstate="print">
            <a:extLst>
              <a:ext uri="{28A0092B-C50C-407E-A947-70E740481C1C}">
                <a14:useLocalDpi xmlns:a14="http://schemas.microsoft.com/office/drawing/2010/main" val="0"/>
              </a:ext>
            </a:extLst>
          </a:blip>
          <a:srcRect r="10572" b="6984"/>
          <a:stretch/>
        </p:blipFill>
        <p:spPr>
          <a:xfrm>
            <a:off x="6951922" y="1567285"/>
            <a:ext cx="4804650" cy="4868017"/>
          </a:xfrm>
          <a:prstGeom prst="rect">
            <a:avLst/>
          </a:prstGeom>
        </p:spPr>
      </p:pic>
      <p:pic>
        <p:nvPicPr>
          <p:cNvPr id="5" name="Ήχος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8678843"/>
      </p:ext>
    </p:extLst>
  </p:cSld>
  <p:clrMapOvr>
    <a:masterClrMapping/>
  </p:clrMapOvr>
  <mc:AlternateContent xmlns:mc="http://schemas.openxmlformats.org/markup-compatibility/2006" xmlns:p14="http://schemas.microsoft.com/office/powerpoint/2010/main">
    <mc:Choice Requires="p14">
      <p:transition spd="med" p14:dur="700" advTm="44084">
        <p:fade/>
      </p:transition>
    </mc:Choice>
    <mc:Fallback xmlns="">
      <p:transition spd="med" advTm="440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Θέμα του Offic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Θέμα του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1614</TotalTime>
  <Words>339</Words>
  <Application>Microsoft Office PowerPoint</Application>
  <PresentationFormat>Widescreen</PresentationFormat>
  <Paragraphs>104</Paragraphs>
  <Slides>16</Slides>
  <Notes>2</Notes>
  <HiddenSlides>0</HiddenSlides>
  <MMClips>17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Cambria Math</vt:lpstr>
      <vt:lpstr>Office Theme</vt:lpstr>
      <vt:lpstr>PowerPoint Presentation</vt:lpstr>
      <vt:lpstr>Μειονεκτήματα ευθείας οδόντωσης</vt:lpstr>
      <vt:lpstr>Βηματικός οδοντωτός τροχός</vt:lpstr>
      <vt:lpstr>Ελικοειδής μετωπικοί οδοντωτοί τροχοί</vt:lpstr>
      <vt:lpstr>Γένεση ελικοειδούς οδόντος</vt:lpstr>
      <vt:lpstr>Κλίση ελικοειδούς οδόντωσης </vt:lpstr>
      <vt:lpstr>Μετωπική και κάθετη τομή</vt:lpstr>
      <vt:lpstr>Χαρακτηριστικά μεγέθη</vt:lpstr>
      <vt:lpstr>Αντίστοιχος τροχός ευθείας οδόντωσης</vt:lpstr>
      <vt:lpstr>Κοπτικός κανόνας</vt:lpstr>
      <vt:lpstr>Κοπτικός κανόνας</vt:lpstr>
      <vt:lpstr>Γωνία πίεσης</vt:lpstr>
      <vt:lpstr>Βαθμός επικαλύψεως</vt:lpstr>
      <vt:lpstr>Μετατοπίσεις κανόνα</vt:lpstr>
      <vt:lpstr>Βασικά πλεονεκτήματα</vt:lpstr>
      <vt:lpstr>Μειονεκτήματα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Christos</dc:creator>
  <cp:lastModifiedBy>George</cp:lastModifiedBy>
  <cp:revision>50</cp:revision>
  <dcterms:created xsi:type="dcterms:W3CDTF">2020-03-26T10:37:25Z</dcterms:created>
  <dcterms:modified xsi:type="dcterms:W3CDTF">2020-04-01T14:26:08Z</dcterms:modified>
</cp:coreProperties>
</file>