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CCFE-A006-4BD7-9EC6-169A5270DFD8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B32-624A-4980-8F64-C46D7C77C1D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1826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CCFE-A006-4BD7-9EC6-169A5270DFD8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B32-624A-4980-8F64-C46D7C77C1D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85841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CCFE-A006-4BD7-9EC6-169A5270DFD8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B32-624A-4980-8F64-C46D7C77C1D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5266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CCFE-A006-4BD7-9EC6-169A5270DFD8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B32-624A-4980-8F64-C46D7C77C1D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294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CCFE-A006-4BD7-9EC6-169A5270DFD8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B32-624A-4980-8F64-C46D7C77C1D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25665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CCFE-A006-4BD7-9EC6-169A5270DFD8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B32-624A-4980-8F64-C46D7C77C1D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2591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CCFE-A006-4BD7-9EC6-169A5270DFD8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B32-624A-4980-8F64-C46D7C77C1D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851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CCFE-A006-4BD7-9EC6-169A5270DFD8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B32-624A-4980-8F64-C46D7C77C1D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74408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CCFE-A006-4BD7-9EC6-169A5270DFD8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B32-624A-4980-8F64-C46D7C77C1D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0157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CCFE-A006-4BD7-9EC6-169A5270DFD8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B32-624A-4980-8F64-C46D7C77C1D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6077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CCFE-A006-4BD7-9EC6-169A5270DFD8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B32-624A-4980-8F64-C46D7C77C1D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3101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9CCFE-A006-4BD7-9EC6-169A5270DFD8}" type="datetimeFigureOut">
              <a:rPr lang="el-GR" smtClean="0"/>
              <a:t>5/4/2020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B5B32-624A-4980-8F64-C46D7C77C1D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657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49382"/>
            <a:ext cx="9144000" cy="2826327"/>
          </a:xfrm>
        </p:spPr>
        <p:txBody>
          <a:bodyPr>
            <a:noAutofit/>
          </a:bodyPr>
          <a:lstStyle/>
          <a:p>
            <a:r>
              <a:rPr lang="el-GR" sz="4000" dirty="0" smtClean="0"/>
              <a:t>ΕΘΝΙΚΟ ΜΕΤΣΟΒΙΟ ΠΟΛΥΤΕΧΝΕΙΟ</a:t>
            </a:r>
            <a:br>
              <a:rPr lang="el-GR" sz="4000" dirty="0" smtClean="0"/>
            </a:br>
            <a:r>
              <a:rPr lang="el-GR" sz="4000" dirty="0" smtClean="0"/>
              <a:t>ΣΧΟΛΗ ΜΗΧΑΝΟΛΟΓΩΝ ΜΗΧΑΝΙΚΩΝ </a:t>
            </a:r>
            <a:br>
              <a:rPr lang="el-GR" sz="4000" dirty="0" smtClean="0"/>
            </a:br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3200" dirty="0" smtClean="0"/>
              <a:t>ΕΞΑΜΗΝΟ </a:t>
            </a:r>
            <a:r>
              <a:rPr lang="en-GB" sz="3200" dirty="0" smtClean="0"/>
              <a:t>8</a:t>
            </a:r>
            <a:r>
              <a:rPr lang="el-GR" sz="3200" baseline="30000" dirty="0" smtClean="0"/>
              <a:t>ο</a:t>
            </a:r>
            <a:r>
              <a:rPr lang="el-GR" sz="3200" dirty="0" smtClean="0"/>
              <a:t> </a:t>
            </a:r>
            <a:r>
              <a:rPr lang="el-GR" sz="3200" dirty="0"/>
              <a:t/>
            </a:r>
            <a:br>
              <a:rPr lang="el-GR" sz="3200" dirty="0"/>
            </a:br>
            <a:r>
              <a:rPr lang="el-GR" sz="3600" dirty="0"/>
              <a:t>Υδραυλικά &amp; Πνευματικά Συστήματα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373563"/>
            <a:ext cx="9144000" cy="3110363"/>
          </a:xfrm>
        </p:spPr>
        <p:txBody>
          <a:bodyPr>
            <a:normAutofit fontScale="92500" lnSpcReduction="10000"/>
          </a:bodyPr>
          <a:lstStyle/>
          <a:p>
            <a:r>
              <a:rPr lang="el-GR" sz="3600" u="sng" dirty="0" smtClean="0"/>
              <a:t>Εισαγωγή στη Δυναμική </a:t>
            </a:r>
            <a:r>
              <a:rPr lang="el-GR" sz="3600" u="sng" dirty="0"/>
              <a:t>Οχημάτων </a:t>
            </a:r>
            <a:br>
              <a:rPr lang="el-GR" sz="3600" u="sng" dirty="0"/>
            </a:br>
            <a:r>
              <a:rPr lang="el-GR" sz="2200" i="1" dirty="0"/>
              <a:t>Υπολογιστικό θέμα </a:t>
            </a:r>
            <a:r>
              <a:rPr lang="el-GR" sz="2200" i="1" dirty="0" smtClean="0"/>
              <a:t>εξαμήνου Ακ. </a:t>
            </a:r>
            <a:r>
              <a:rPr lang="el-GR" sz="2200" i="1" dirty="0"/>
              <a:t>Έ</a:t>
            </a:r>
            <a:r>
              <a:rPr lang="el-GR" sz="2200" i="1" dirty="0" smtClean="0"/>
              <a:t>τους 2019-2020</a:t>
            </a:r>
            <a:endParaRPr lang="el-GR" sz="2200" i="1" dirty="0" smtClean="0"/>
          </a:p>
          <a:p>
            <a:r>
              <a:rPr lang="el-GR" dirty="0"/>
              <a:t>0</a:t>
            </a:r>
            <a:r>
              <a:rPr lang="el-GR" dirty="0" smtClean="0"/>
              <a:t>4/04/2020</a:t>
            </a:r>
            <a:endParaRPr lang="el-GR" dirty="0" smtClean="0"/>
          </a:p>
          <a:p>
            <a:endParaRPr lang="el-GR" dirty="0"/>
          </a:p>
          <a:p>
            <a:r>
              <a:rPr lang="el-GR" sz="2800" dirty="0" smtClean="0"/>
              <a:t>Κωνσταντίνος Τσιουμάνης - Μάνος</a:t>
            </a:r>
          </a:p>
          <a:p>
            <a:r>
              <a:rPr lang="el-GR" sz="2800" dirty="0" smtClean="0"/>
              <a:t>Διπλ. Μηχανολόγος Μηχανικός ΕΜΠ </a:t>
            </a:r>
          </a:p>
          <a:p>
            <a:r>
              <a:rPr lang="el-GR" sz="2800" dirty="0" smtClean="0"/>
              <a:t>Επιστημονικός Συνεργάτης Εργαστηρίου Στοιχείων Μηχανών ΕΜΠ </a:t>
            </a:r>
            <a:endParaRPr lang="el-GR" sz="2800" dirty="0"/>
          </a:p>
        </p:txBody>
      </p:sp>
      <p:pic>
        <p:nvPicPr>
          <p:cNvPr id="1026" name="Picture 2" descr="http://simor.ntua.gr/images/pyrforos.gif/image_previ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66" y="267850"/>
            <a:ext cx="1459115" cy="144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2734" y="683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7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571" y="3030583"/>
            <a:ext cx="10321816" cy="33049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875" y="218994"/>
            <a:ext cx="1022604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u="sng" dirty="0"/>
              <a:t>Σκοπός υπολογιστικού θέματος: </a:t>
            </a:r>
            <a:r>
              <a:rPr lang="el-GR" sz="2000" dirty="0"/>
              <a:t/>
            </a:r>
            <a:br>
              <a:rPr lang="el-GR" sz="2000" dirty="0"/>
            </a:br>
            <a:r>
              <a:rPr lang="el-GR" b="1" dirty="0"/>
              <a:t>Το υπολογιστικό θέμα περιλαμβάνει τον σχεδιασμό και τον υπολογισμό υδραυλικού διαφορικού για sport πισωκίνητο αυτοκίνητο πόλης</a:t>
            </a:r>
            <a:r>
              <a:rPr lang="el-GR" b="1" dirty="0" smtClean="0"/>
              <a:t>.</a:t>
            </a:r>
            <a:endParaRPr lang="en-GB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1600" dirty="0" smtClean="0"/>
              <a:t>Τίθεται </a:t>
            </a:r>
            <a:r>
              <a:rPr lang="el-GR" sz="1600" dirty="0"/>
              <a:t>το πρόβλημα της διανομής και κατανομής της διατιθέμενης από τον </a:t>
            </a:r>
            <a:r>
              <a:rPr lang="el-GR" sz="1600" dirty="0" smtClean="0"/>
              <a:t>κινητήρα, ισχύος, σε κάθε έναν από τους κινητήριους τροχούς, με ανάλογη προσαρμογή της ροπής και της ταχύτητας περιστροφής τους.</a:t>
            </a:r>
            <a:endParaRPr lang="en-GB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l-GR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1600" dirty="0" smtClean="0"/>
              <a:t>Ταυτόχρονα πρέπει να εξασφαλίζεται η ικανότητα του οχήματος να διαγράφει καμπύλες τροχιές χωρις ολίσθηση των κινητηρίων τροχών κατά την έννοια του κινητηρίου άξονα αν πρόκειται για 2-κίνητο όχημα ή και μεταξύ των αξόνων σε 4-κίνητες υλοποιήσεις μετάδοσης. (Λειτουργία κλασσικού ελεύθερου μηχανικού διαφορικού)</a:t>
            </a:r>
            <a:endParaRPr lang="en-GB" sz="1600" dirty="0"/>
          </a:p>
        </p:txBody>
      </p:sp>
      <p:pic>
        <p:nvPicPr>
          <p:cNvPr id="8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2587" y="472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0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4875" y="218994"/>
            <a:ext cx="1022604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u="sng" dirty="0"/>
              <a:t>Σκοπός υπολογιστικού θέματος: </a:t>
            </a:r>
            <a:r>
              <a:rPr lang="el-GR" sz="2000" dirty="0"/>
              <a:t/>
            </a:r>
            <a:br>
              <a:rPr lang="el-GR" sz="2000" dirty="0"/>
            </a:br>
            <a:r>
              <a:rPr lang="el-GR" b="1" dirty="0"/>
              <a:t>Το υπολογιστικό θέμα περιλαμβάνει τον σχεδιασμό και τον υπολογισμό υδραυλικού διαφορικού για sport πισωκίνητο αυτοκίνητο πόλης</a:t>
            </a:r>
            <a:r>
              <a:rPr lang="el-GR" b="1" dirty="0" smtClean="0"/>
              <a:t>.</a:t>
            </a:r>
            <a:endParaRPr lang="en-GB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1600" dirty="0" smtClean="0"/>
              <a:t>Αντικατάσταση του κλασσικού μηχανικού διαφορικού είτε πρόκειται για ελεύθερο διαφορικό, είτε για διαφορικό περιορισμένης ολίσθησης</a:t>
            </a:r>
            <a:r>
              <a:rPr lang="en-GB" sz="1600" dirty="0" smtClean="0"/>
              <a:t> </a:t>
            </a:r>
            <a:r>
              <a:rPr lang="el-GR" sz="1600" dirty="0" smtClean="0"/>
              <a:t>με υδραυλική υλοποίηση μέσω υδροστατικής μετάδοσης</a:t>
            </a:r>
            <a:br>
              <a:rPr lang="el-GR" sz="1600" dirty="0" smtClean="0"/>
            </a:br>
            <a:endParaRPr lang="el-GR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1600" dirty="0" smtClean="0"/>
              <a:t>Ταυτόχρονα το υδραυλικό διαφορικό μέσω μεταβολής της υδραυλικής παροχής αναλαμβάνει τον ρόλο του κιβωτίου ταχυτήτων και ειδικότερα με την έννοια ενός </a:t>
            </a:r>
            <a:r>
              <a:rPr lang="en-GB" sz="1600" dirty="0" smtClean="0"/>
              <a:t>CVT </a:t>
            </a:r>
            <a:r>
              <a:rPr lang="el-GR" sz="1600" dirty="0" smtClean="0"/>
              <a:t>κιβωτίου, δηλαδή ικανό για συνεχή και μη-διακριτοποιημένη αλλαγή της ενεργής σχέσης μετάδοσης.</a:t>
            </a:r>
            <a:endParaRPr lang="en-GB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l-GR" sz="1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228" y="3056082"/>
            <a:ext cx="6524898" cy="3302235"/>
          </a:xfrm>
          <a:prstGeom prst="rect">
            <a:avLst/>
          </a:prstGeom>
        </p:spPr>
      </p:pic>
      <p:pic>
        <p:nvPicPr>
          <p:cNvPr id="4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9589" y="4463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825" y="1536519"/>
            <a:ext cx="584835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405" y="1332412"/>
            <a:ext cx="7149723" cy="16851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875" y="218994"/>
            <a:ext cx="102260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u="sng" dirty="0" smtClean="0"/>
              <a:t>Δυναμική Οχημάτων: </a:t>
            </a:r>
            <a:r>
              <a:rPr lang="el-GR" sz="2000" dirty="0"/>
              <a:t/>
            </a:r>
            <a:br>
              <a:rPr lang="el-GR" sz="2000" dirty="0"/>
            </a:br>
            <a:r>
              <a:rPr lang="el-GR" b="1" dirty="0" smtClean="0"/>
              <a:t>Μοντέλο οχήματος 7 βαθμών Ελευθερίας</a:t>
            </a:r>
            <a:r>
              <a:rPr lang="en-GB" b="1" dirty="0" smtClean="0"/>
              <a:t> (Full Car Model)</a:t>
            </a:r>
            <a:endParaRPr lang="en-GB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l-GR" sz="16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8277" y="2816248"/>
            <a:ext cx="3274431" cy="474387"/>
          </a:xfrm>
          <a:prstGeom prst="rect">
            <a:avLst/>
          </a:prstGeom>
        </p:spPr>
      </p:pic>
      <p:pic>
        <p:nvPicPr>
          <p:cNvPr id="8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0686" y="6123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8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825" y="1536519"/>
            <a:ext cx="584835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405" y="1332412"/>
            <a:ext cx="7149723" cy="16851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875" y="218994"/>
            <a:ext cx="102260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u="sng" dirty="0" smtClean="0"/>
              <a:t>Δυναμική Οχημάτων: </a:t>
            </a:r>
            <a:r>
              <a:rPr lang="el-GR" sz="2000" dirty="0"/>
              <a:t/>
            </a:r>
            <a:br>
              <a:rPr lang="el-GR" sz="2000" dirty="0"/>
            </a:br>
            <a:r>
              <a:rPr lang="el-GR" b="1" dirty="0" smtClean="0"/>
              <a:t>Μοντέλο οχήματος 7 βαθμών Ελευθερίας</a:t>
            </a:r>
            <a:r>
              <a:rPr lang="en-GB" b="1" dirty="0" smtClean="0"/>
              <a:t> </a:t>
            </a:r>
            <a:r>
              <a:rPr lang="en-GB" b="1" dirty="0"/>
              <a:t>(Full Car Model)</a:t>
            </a:r>
            <a:endParaRPr lang="en-GB" sz="1600" dirty="0"/>
          </a:p>
          <a:p>
            <a:r>
              <a:rPr lang="en-GB" b="1" dirty="0" smtClean="0"/>
              <a:t> </a:t>
            </a:r>
            <a:endParaRPr lang="en-GB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l-GR" sz="16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8277" y="2816248"/>
            <a:ext cx="3274431" cy="4743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4384" y="3290635"/>
            <a:ext cx="2482216" cy="9568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3233" y="4501356"/>
            <a:ext cx="4982065" cy="1964758"/>
          </a:xfrm>
          <a:prstGeom prst="rect">
            <a:avLst/>
          </a:prstGeom>
        </p:spPr>
      </p:pic>
      <p:pic>
        <p:nvPicPr>
          <p:cNvPr id="9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09611" y="6123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3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4875" y="218994"/>
            <a:ext cx="102260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u="sng" dirty="0" smtClean="0"/>
              <a:t>Δυναμική Οχημάτων: </a:t>
            </a:r>
            <a:r>
              <a:rPr lang="el-GR" sz="2000" dirty="0"/>
              <a:t/>
            </a:r>
            <a:br>
              <a:rPr lang="el-GR" sz="2000" dirty="0"/>
            </a:br>
            <a:r>
              <a:rPr lang="el-GR" b="1" dirty="0" smtClean="0"/>
              <a:t>Μοντέλο οχήματος </a:t>
            </a:r>
            <a:r>
              <a:rPr lang="en-GB" b="1" dirty="0" smtClean="0"/>
              <a:t>2 </a:t>
            </a:r>
            <a:r>
              <a:rPr lang="el-GR" b="1" dirty="0" smtClean="0"/>
              <a:t>βαθμών ελευθεριας (</a:t>
            </a:r>
            <a:r>
              <a:rPr lang="en-GB" b="1" dirty="0" smtClean="0"/>
              <a:t>Simple Bicycle Car Model)</a:t>
            </a:r>
            <a:endParaRPr lang="en-GB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l-GR" sz="16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358" y="2486025"/>
            <a:ext cx="5600700" cy="4371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875" y="1555976"/>
            <a:ext cx="6981903" cy="1552984"/>
          </a:xfrm>
          <a:prstGeom prst="rect">
            <a:avLst/>
          </a:prstGeom>
        </p:spPr>
      </p:pic>
      <p:pic>
        <p:nvPicPr>
          <p:cNvPr id="11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3120" y="8067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5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519" y="1555521"/>
            <a:ext cx="5435367" cy="4558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875" y="218994"/>
            <a:ext cx="10226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u="sng" dirty="0" smtClean="0"/>
              <a:t>Δυναμική Οχημάτων: </a:t>
            </a:r>
            <a:r>
              <a:rPr lang="el-GR" sz="2000" dirty="0"/>
              <a:t/>
            </a:r>
            <a:br>
              <a:rPr lang="el-GR" sz="2000" dirty="0"/>
            </a:br>
            <a:r>
              <a:rPr lang="el-GR" b="1" dirty="0" smtClean="0"/>
              <a:t>Μοντέλα ελαστικών (</a:t>
            </a:r>
            <a:r>
              <a:rPr lang="en-GB" dirty="0" err="1"/>
              <a:t>Pacejka</a:t>
            </a:r>
            <a:r>
              <a:rPr lang="en-GB" dirty="0"/>
              <a:t> </a:t>
            </a:r>
            <a:r>
              <a:rPr lang="en-GB" dirty="0" smtClean="0"/>
              <a:t>Magic formula)</a:t>
            </a:r>
            <a:endParaRPr lang="en-GB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653" y="1692796"/>
            <a:ext cx="58293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653" y="2872965"/>
            <a:ext cx="5676900" cy="962025"/>
          </a:xfrm>
          <a:prstGeom prst="rect">
            <a:avLst/>
          </a:prstGeom>
        </p:spPr>
      </p:pic>
      <p:pic>
        <p:nvPicPr>
          <p:cNvPr id="12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6115" y="560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9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9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21031</TotalTime>
  <Words>27</Words>
  <Application>Microsoft Office PowerPoint</Application>
  <PresentationFormat>Widescreen</PresentationFormat>
  <Paragraphs>21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ΕΘΝΙΚΟ ΜΕΤΣΟΒΙΟ ΠΟΛΥΤΕΧΝΕΙΟ ΣΧΟΛΗ ΜΗΧΑΝΟΛΟΓΩΝ ΜΗΧΑΝΙΚΩΝ   ΕΞΑΜΗΝΟ 8ο  Υδραυλικά &amp; Πνευματικά Συστήματα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ΕΘΝΙΚΟ ΜΕΤΣΟΒΙΟ ΠΟΛΥΤΕΧΝΕΙΟ ΣΧΟΛΗ ΜΗΧΑΝΟΛΟΓΩΝ ΜΗΧΑΝΙΚΩΝ   ΕΞΑΜΗΝΟ 4ο  ΣΤΟΙΧΕΙΑ ΜΗΧΑΝΩΝ ΙΙ</dc:title>
  <dc:creator>George</dc:creator>
  <cp:lastModifiedBy>K.Tsioumanis</cp:lastModifiedBy>
  <cp:revision>222</cp:revision>
  <dcterms:created xsi:type="dcterms:W3CDTF">2017-03-13T10:38:41Z</dcterms:created>
  <dcterms:modified xsi:type="dcterms:W3CDTF">2020-04-06T23:24:06Z</dcterms:modified>
  <cp:contentStatus/>
</cp:coreProperties>
</file>